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60" r:id="rId2"/>
    <p:sldId id="268" r:id="rId3"/>
    <p:sldId id="286" r:id="rId4"/>
    <p:sldId id="290" r:id="rId5"/>
    <p:sldId id="289" r:id="rId6"/>
    <p:sldId id="273" r:id="rId7"/>
    <p:sldId id="306" r:id="rId8"/>
    <p:sldId id="257" r:id="rId9"/>
    <p:sldId id="281" r:id="rId10"/>
    <p:sldId id="329" r:id="rId11"/>
    <p:sldId id="327" r:id="rId12"/>
    <p:sldId id="332" r:id="rId13"/>
    <p:sldId id="277" r:id="rId14"/>
    <p:sldId id="278" r:id="rId15"/>
    <p:sldId id="279" r:id="rId16"/>
    <p:sldId id="280" r:id="rId17"/>
    <p:sldId id="308" r:id="rId18"/>
    <p:sldId id="330" r:id="rId19"/>
    <p:sldId id="309" r:id="rId20"/>
    <p:sldId id="315" r:id="rId21"/>
    <p:sldId id="294" r:id="rId22"/>
    <p:sldId id="295" r:id="rId23"/>
    <p:sldId id="296" r:id="rId24"/>
    <p:sldId id="310" r:id="rId25"/>
    <p:sldId id="322" r:id="rId26"/>
    <p:sldId id="314" r:id="rId27"/>
    <p:sldId id="312" r:id="rId28"/>
    <p:sldId id="313" r:id="rId29"/>
    <p:sldId id="316" r:id="rId30"/>
    <p:sldId id="328" r:id="rId31"/>
    <p:sldId id="293" r:id="rId32"/>
    <p:sldId id="300" r:id="rId33"/>
    <p:sldId id="304" r:id="rId34"/>
    <p:sldId id="333" r:id="rId35"/>
    <p:sldId id="321" r:id="rId36"/>
    <p:sldId id="292" r:id="rId37"/>
    <p:sldId id="297" r:id="rId38"/>
    <p:sldId id="269" r:id="rId39"/>
    <p:sldId id="320" r:id="rId40"/>
    <p:sldId id="318" r:id="rId41"/>
    <p:sldId id="291" r:id="rId42"/>
    <p:sldId id="331" r:id="rId43"/>
    <p:sldId id="323" r:id="rId44"/>
    <p:sldId id="302" r:id="rId45"/>
    <p:sldId id="298" r:id="rId46"/>
    <p:sldId id="299" r:id="rId47"/>
    <p:sldId id="324" r:id="rId48"/>
    <p:sldId id="326" r:id="rId49"/>
    <p:sldId id="325" r:id="rId50"/>
    <p:sldId id="317" r:id="rId51"/>
    <p:sldId id="282" r:id="rId52"/>
    <p:sldId id="26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18"/>
    <a:srgbClr val="FAA634"/>
    <a:srgbClr val="FFE9CF"/>
    <a:srgbClr val="FFFFE5"/>
    <a:srgbClr val="D2D9CA"/>
    <a:srgbClr val="EB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5"/>
    <p:restoredTop sz="89021"/>
  </p:normalViewPr>
  <p:slideViewPr>
    <p:cSldViewPr snapToGrid="0" snapToObjects="1">
      <p:cViewPr>
        <p:scale>
          <a:sx n="100" d="100"/>
          <a:sy n="100" d="100"/>
        </p:scale>
        <p:origin x="13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E5629-0ABD-B044-A2C1-BE64AE556128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DD69C-7113-7D40-AA26-DA39D9B1B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169.254.169.254/latest/meta-data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IaaS but</a:t>
            </a:r>
            <a:r>
              <a:rPr lang="en-US" baseline="0" dirty="0" smtClean="0"/>
              <a:t> not exclusively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92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Attacks with</a:t>
            </a:r>
            <a:r>
              <a:rPr lang="en-US" altLang="en-US" baseline="0" dirty="0" smtClean="0">
                <a:latin typeface="Calibri" charset="0"/>
                <a:ea typeface="Calibri" charset="0"/>
                <a:cs typeface="Calibri" charset="0"/>
              </a:rPr>
              <a:t> keys are possible if a misconfiguration is in place</a:t>
            </a:r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699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9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5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FaaS</a:t>
            </a:r>
            <a:r>
              <a:rPr lang="en-US" baseline="0" dirty="0" smtClean="0"/>
              <a:t> (Function as a Service). Run code without managing servers, pay by consumed compute. Scales automatically, HA, containerized. Real time data and file processing, web apps, </a:t>
            </a:r>
            <a:r>
              <a:rPr lang="en-US" baseline="0" dirty="0" err="1" smtClean="0"/>
              <a:t>transfoms</a:t>
            </a:r>
            <a:r>
              <a:rPr lang="en-US" baseline="0" dirty="0" smtClean="0"/>
              <a:t>, backend actions, etc.</a:t>
            </a:r>
          </a:p>
          <a:p>
            <a:r>
              <a:rPr lang="en-US" baseline="0" dirty="0" smtClean="0"/>
              <a:t>Lambda 2014: </a:t>
            </a:r>
            <a:r>
              <a:rPr lang="en-US" baseline="0" dirty="0" err="1" smtClean="0"/>
              <a:t>node.js</a:t>
            </a:r>
            <a:r>
              <a:rPr lang="en-US" baseline="0" dirty="0" smtClean="0"/>
              <a:t> python, java, C# (</a:t>
            </a:r>
            <a:r>
              <a:rPr lang="en-US" baseline="0" dirty="0" err="1" smtClean="0"/>
              <a:t>haskell</a:t>
            </a:r>
            <a:r>
              <a:rPr lang="en-US" baseline="0" dirty="0" smtClean="0"/>
              <a:t>, shell,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with hacks)</a:t>
            </a:r>
          </a:p>
          <a:p>
            <a:r>
              <a:rPr lang="en-US" baseline="0" dirty="0" smtClean="0"/>
              <a:t>Azure Cloud Functions 2016: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, C#, F#,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Python, PHP, Bash, Batch, and PowerShell</a:t>
            </a:r>
            <a:endParaRPr lang="en-US" baseline="0" dirty="0" smtClean="0"/>
          </a:p>
          <a:p>
            <a:r>
              <a:rPr lang="en-US" baseline="0" dirty="0" smtClean="0"/>
              <a:t>Google Cloud Functions: </a:t>
            </a:r>
            <a:r>
              <a:rPr lang="en-US" baseline="0" dirty="0" err="1" smtClean="0"/>
              <a:t>node.js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4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4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github.com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dagrz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aws_pwn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690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 hanging fruit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69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 Security &amp; Compliance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2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Infrastructure as Code and also Security as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70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-secrets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99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r>
              <a:rPr lang="en-US" baseline="0" dirty="0" smtClean="0"/>
              <a:t> </a:t>
            </a:r>
            <a:r>
              <a:rPr lang="en-US" baseline="0" smtClean="0"/>
              <a:t>makes persistence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tougher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2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to look</a:t>
            </a:r>
            <a:r>
              <a:rPr lang="en-US" baseline="0" dirty="0" smtClean="0"/>
              <a:t> at what you have but also to what you don´t have!</a:t>
            </a:r>
          </a:p>
          <a:p>
            <a:r>
              <a:rPr lang="en-US" dirty="0" smtClean="0"/>
              <a:t>Perimeter!!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PCI-DSS compliance other for NIST, etc.</a:t>
            </a:r>
          </a:p>
          <a:p>
            <a:r>
              <a:rPr lang="en-US" dirty="0" err="1" smtClean="0"/>
              <a:t>Kinda</a:t>
            </a:r>
            <a:r>
              <a:rPr lang="en-US" dirty="0" smtClean="0"/>
              <a:t> Immutable</a:t>
            </a:r>
            <a:r>
              <a:rPr lang="en-US" baseline="0" dirty="0" smtClean="0"/>
              <a:t> infrastructure / instances (bastion)</a:t>
            </a:r>
          </a:p>
          <a:p>
            <a:r>
              <a:rPr lang="en-US" baseline="0" dirty="0" smtClean="0"/>
              <a:t>Logging externally,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management, monitoring</a:t>
            </a:r>
          </a:p>
          <a:p>
            <a:r>
              <a:rPr lang="en-US" baseline="0" dirty="0" smtClean="0"/>
              <a:t>Blue-green upgrades</a:t>
            </a:r>
          </a:p>
          <a:p>
            <a:r>
              <a:rPr lang="en-US" baseline="0" dirty="0" smtClean="0"/>
              <a:t>Canary upgrades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4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Risk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86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Risk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x1.32xlarge = $13.338 hourly</a:t>
            </a:r>
          </a:p>
          <a:p>
            <a:r>
              <a:rPr lang="en-US" dirty="0" smtClean="0">
                <a:effectLst/>
              </a:rPr>
              <a:t>1952.0 GB RAM</a:t>
            </a:r>
          </a:p>
          <a:p>
            <a:r>
              <a:rPr lang="en-US" dirty="0" smtClean="0">
                <a:effectLst/>
              </a:rPr>
              <a:t>128 vCPUs</a:t>
            </a:r>
          </a:p>
          <a:p>
            <a:r>
              <a:rPr lang="en-US" dirty="0" smtClean="0">
                <a:effectLst/>
              </a:rPr>
              <a:t>3840.0 GB (2 * 1920.0 GB SSD)</a:t>
            </a:r>
          </a:p>
          <a:p>
            <a:r>
              <a:rPr lang="en-US" dirty="0" smtClean="0">
                <a:effectLst/>
              </a:rPr>
              <a:t>20 Gigabit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5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08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169.254.169.254</a:t>
            </a:r>
            <a:r>
              <a:rPr lang="en-US" sz="1200" b="1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 APIPA</a:t>
            </a:r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8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7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88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ction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3674" y="899887"/>
            <a:ext cx="76073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443674" y="1900937"/>
            <a:ext cx="6523567" cy="785284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482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Dark Green">
    <p:bg>
      <p:bgPr>
        <a:solidFill>
          <a:srgbClr val="2E7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987325"/>
            <a:ext cx="12192000" cy="685777"/>
          </a:xfrm>
        </p:spPr>
        <p:txBody>
          <a:bodyPr>
            <a:noAutofit/>
          </a:bodyPr>
          <a:lstStyle>
            <a:lvl1pPr algn="ctr">
              <a:defRPr sz="533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582" y="6173920"/>
            <a:ext cx="1914189" cy="5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42950" indent="-285750">
              <a:spcBef>
                <a:spcPts val="600"/>
              </a:spcBef>
              <a:buChar char="–"/>
              <a:defRPr sz="2800"/>
            </a:lvl2pPr>
            <a:lvl3pPr marL="1143000" indent="-228600">
              <a:spcBef>
                <a:spcPts val="500"/>
              </a:spcBef>
              <a:defRPr sz="2400"/>
            </a:lvl3pPr>
            <a:lvl4pPr marL="1600200" indent="-228600">
              <a:spcBef>
                <a:spcPts val="400"/>
              </a:spcBef>
              <a:buChar char="–"/>
              <a:defRPr sz="2000"/>
            </a:lvl4pPr>
            <a:lvl5pPr marL="2057400" indent="-228600">
              <a:spcBef>
                <a:spcPts val="400"/>
              </a:spcBef>
              <a:buChar char="»"/>
              <a:defRPr sz="2000"/>
            </a:lvl5pPr>
          </a:lstStyle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952480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6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9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1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756A-E1AA-F843-BF52-05C1433C8A91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tu.be/Du478i9O_m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hreatResponse/mad-king" TargetMode="External"/><Relationship Id="rId3" Type="http://schemas.openxmlformats.org/officeDocument/2006/relationships/hyperlink" Target="https://danielgrzelak.com/backdooring-an-aws-account-da007d36f8f9#.ut0x2bjv5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serlou/mackenzie" TargetMode="External"/><Relationship Id="rId3" Type="http://schemas.openxmlformats.org/officeDocument/2006/relationships/hyperlink" Target="https://www.youtube.com/watch?v=YZ058hmLuv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aconference.com/writable/presentations/file_upload/asd-f01_serverless-security-are-you-ready-for-the-future.pdf" TargetMode="External"/><Relationship Id="rId4" Type="http://schemas.openxmlformats.org/officeDocument/2006/relationships/hyperlink" Target="https://github.com/devsecops/lambhac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grz/aws_pwn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yx.com/2016/06/16/cloud-forensics-caine7-on-aws/" TargetMode="External"/><Relationship Id="rId4" Type="http://schemas.openxmlformats.org/officeDocument/2006/relationships/hyperlink" Target="https://s3-us-west-2.amazonaws.com/threatresponse-static/us-16-Krug-Hardening-AWS-Environments-and-Automating-Incident-Response-for-AWS-Compromises-wp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yx.com/2016/03/11/forensics-in-aws-an-introduction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reatresponse.clou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hyperlink" Target="http://blyx.com/" TargetMode="External"/><Relationship Id="rId20" Type="http://schemas.openxmlformats.org/officeDocument/2006/relationships/hyperlink" Target="https://github.com/spotify/gcp-audit" TargetMode="External"/><Relationship Id="rId21" Type="http://schemas.openxmlformats.org/officeDocument/2006/relationships/hyperlink" Target="https://github.com/awslabs/git-secrets" TargetMode="External"/><Relationship Id="rId10" Type="http://schemas.openxmlformats.org/officeDocument/2006/relationships/hyperlink" Target="https://github.com/nccgroup/Scout2" TargetMode="External"/><Relationship Id="rId11" Type="http://schemas.openxmlformats.org/officeDocument/2006/relationships/hyperlink" Target="https://github.com/Netflix/security_monkey" TargetMode="External"/><Relationship Id="rId12" Type="http://schemas.openxmlformats.org/officeDocument/2006/relationships/hyperlink" Target="https://github.com/Netflix/edda" TargetMode="External"/><Relationship Id="rId13" Type="http://schemas.openxmlformats.org/officeDocument/2006/relationships/hyperlink" Target="https://github.com/Netflix/Fido" TargetMode="External"/><Relationship Id="rId14" Type="http://schemas.openxmlformats.org/officeDocument/2006/relationships/hyperlink" Target="https://github.com/capitalone/cloud-custodian" TargetMode="External"/><Relationship Id="rId15" Type="http://schemas.openxmlformats.org/officeDocument/2006/relationships/hyperlink" Target="https://github.com/awslabs/aws-security-benchmark" TargetMode="External"/><Relationship Id="rId16" Type="http://schemas.openxmlformats.org/officeDocument/2006/relationships/hyperlink" Target="https://github.com/cloudsploit" TargetMode="External"/><Relationship Id="rId17" Type="http://schemas.openxmlformats.org/officeDocument/2006/relationships/hyperlink" Target="https://github.com/widdix/aws-cf-templates/tree/master/security#account-password-policy" TargetMode="External"/><Relationship Id="rId18" Type="http://schemas.openxmlformats.org/officeDocument/2006/relationships/hyperlink" Target="https://github.com/jantman/awslimitchecker" TargetMode="External"/><Relationship Id="rId19" Type="http://schemas.openxmlformats.org/officeDocument/2006/relationships/hyperlink" Target="https://blogs.msdn.microsoft.com/azuresecurity/2017/01/04/get-hands-on-experience-with-oms-security-with-oms-suite-experience-cent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ws.amazon.com/premiumsupport/trustedadvisor/" TargetMode="External"/><Relationship Id="rId4" Type="http://schemas.openxmlformats.org/officeDocument/2006/relationships/hyperlink" Target="https://aws.amazon.com/cloudtrail/" TargetMode="External"/><Relationship Id="rId5" Type="http://schemas.openxmlformats.org/officeDocument/2006/relationships/hyperlink" Target="https://azure.microsoft.com/en-us/resources/videos/azure-operational-insights-overview/" TargetMode="External"/><Relationship Id="rId6" Type="http://schemas.openxmlformats.org/officeDocument/2006/relationships/hyperlink" Target="https://aws.amazon.com/cloudformation/" TargetMode="External"/><Relationship Id="rId7" Type="http://schemas.openxmlformats.org/officeDocument/2006/relationships/hyperlink" Target="https://aws.amazon.com/config/" TargetMode="External"/><Relationship Id="rId8" Type="http://schemas.openxmlformats.org/officeDocument/2006/relationships/hyperlink" Target="https://github.com/Alfresco/aws-cis-security-benchmark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oniblyx/rootedcon2017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0" Type="http://schemas.openxmlformats.org/officeDocument/2006/relationships/hyperlink" Target="NULL" TargetMode="External"/><Relationship Id="rId21" Type="http://schemas.openxmlformats.org/officeDocument/2006/relationships/hyperlink" Target="NULL" TargetMode="External"/><Relationship Id="rId22" Type="http://schemas.openxmlformats.org/officeDocument/2006/relationships/hyperlink" Target="NULL" TargetMode="External"/><Relationship Id="rId23" Type="http://schemas.openxmlformats.org/officeDocument/2006/relationships/hyperlink" Target="NULL" TargetMode="External"/><Relationship Id="rId24" Type="http://schemas.openxmlformats.org/officeDocument/2006/relationships/hyperlink" Target="http://cloudforensicsresearch.org/publication/Cloud_Forensics_An_Overview_7th_IFIP.pdf" TargetMode="External"/><Relationship Id="rId25" Type="http://schemas.openxmlformats.org/officeDocument/2006/relationships/hyperlink" Target="http://cloudforensicsresearch.org/publication/Cloud_Forensics_CloudEXPO2010_Silicon_Valley.pdf" TargetMode="External"/><Relationship Id="rId26" Type="http://schemas.openxmlformats.org/officeDocument/2006/relationships/hyperlink" Target="http://csrc.nist.gov/publications/drafts/nistir-8006/draft_nistir_8006.pdf" TargetMode="External"/><Relationship Id="rId27" Type="http://schemas.openxmlformats.org/officeDocument/2006/relationships/hyperlink" Target="http://csrc.nist.gov/publications/nistpubs/800-145/SP800-145.pdf" TargetMode="External"/><Relationship Id="rId28" Type="http://schemas.openxmlformats.org/officeDocument/2006/relationships/hyperlink" Target="http://www.dfrws.org/2001/dfrws-rm-final.pdf" TargetMode="External"/><Relationship Id="rId29" Type="http://schemas.openxmlformats.org/officeDocument/2006/relationships/hyperlink" Target="https://www.thinkmind.org/download.php?articleid=cloud_computing_2013_8_40_20185" TargetMode="External"/><Relationship Id="rId1" Type="http://schemas.openxmlformats.org/officeDocument/2006/relationships/slideLayout" Target="../slideLayouts/slideLayout14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Relationship Id="rId4" Type="http://schemas.openxmlformats.org/officeDocument/2006/relationships/hyperlink" Target="http://www.cirrus-project.eu/sites/default/files/content-files/articles/Ruan_0.pdf" TargetMode="External"/><Relationship Id="rId5" Type="http://schemas.openxmlformats.org/officeDocument/2006/relationships/hyperlink" Target="NULL" TargetMode="External"/><Relationship Id="rId30" Type="http://schemas.openxmlformats.org/officeDocument/2006/relationships/hyperlink" Target="http://static1.squarespace.com/static/5417f7f9e4b0b77770545590/t/56f3c598906340a7f6e78dbd/1458816415654/AWS_Cloud_and_Security.pdf" TargetMode="External"/><Relationship Id="rId31" Type="http://schemas.openxmlformats.org/officeDocument/2006/relationships/hyperlink" Target="https://www.blackhat.com/docs/us-16/materials/us-16-Amiga-Account-Jumping-Post-Infection-Persistency-And-Lateral-Movement-In-AWS-wp.pdf" TargetMode="External"/><Relationship Id="rId32" Type="http://schemas.openxmlformats.org/officeDocument/2006/relationships/hyperlink" Target="https://alestic.com/2015/10/aws-iam-readonly-too-permissive/" TargetMode="External"/><Relationship Id="rId9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33" Type="http://schemas.openxmlformats.org/officeDocument/2006/relationships/hyperlink" Target="https://danielgrzelak.com/backdooring-an-aws-account-da007d36f8f9" TargetMode="External"/><Relationship Id="rId34" Type="http://schemas.openxmlformats.org/officeDocument/2006/relationships/hyperlink" Target="https://danielgrzelak.com/exploring-an-aws-account-after-pwning-it-ff629c2aae39?source=latest" TargetMode="External"/><Relationship Id="rId35" Type="http://schemas.openxmlformats.org/officeDocument/2006/relationships/hyperlink" Target="https://danielgrzelak.com/disrupting-aws-logging-a42e437d6594?source=latest" TargetMode="External"/><Relationship Id="rId36" Type="http://schemas.openxmlformats.org/officeDocument/2006/relationships/hyperlink" Target="http://ubm.io/2czdg9S" TargetMode="External"/><Relationship Id="rId10" Type="http://schemas.openxmlformats.org/officeDocument/2006/relationships/hyperlink" Target="NULL" TargetMode="External"/><Relationship Id="rId11" Type="http://schemas.openxmlformats.org/officeDocument/2006/relationships/hyperlink" Target="NULL" TargetMode="External"/><Relationship Id="rId12" Type="http://schemas.openxmlformats.org/officeDocument/2006/relationships/hyperlink" Target="NULL" TargetMode="External"/><Relationship Id="rId13" Type="http://schemas.openxmlformats.org/officeDocument/2006/relationships/hyperlink" Target="NULL" TargetMode="External"/><Relationship Id="rId14" Type="http://schemas.openxmlformats.org/officeDocument/2006/relationships/hyperlink" Target="NULL" TargetMode="External"/><Relationship Id="rId15" Type="http://schemas.openxmlformats.org/officeDocument/2006/relationships/hyperlink" Target="NULL" TargetMode="External"/><Relationship Id="rId16" Type="http://schemas.openxmlformats.org/officeDocument/2006/relationships/hyperlink" Target="NULL" TargetMode="External"/><Relationship Id="rId17" Type="http://schemas.openxmlformats.org/officeDocument/2006/relationships/hyperlink" Target="NULL" TargetMode="External"/><Relationship Id="rId18" Type="http://schemas.openxmlformats.org/officeDocument/2006/relationships/hyperlink" Target="NULL" TargetMode="External"/><Relationship Id="rId19" Type="http://schemas.openxmlformats.org/officeDocument/2006/relationships/hyperlink" Target="NULL" TargetMode="External"/><Relationship Id="rId37" Type="http://schemas.openxmlformats.org/officeDocument/2006/relationships/hyperlink" Target="https://www.blackhat.com/us-16/briefings.html#account-jumping-post-infection-persistency-and-lateral-movement-in-aws" TargetMode="External"/><Relationship Id="rId38" Type="http://schemas.openxmlformats.org/officeDocument/2006/relationships/hyperlink" Target="https://github.com/dagrz/aws_pwn" TargetMode="External"/><Relationship Id="rId39" Type="http://schemas.openxmlformats.org/officeDocument/2006/relationships/hyperlink" Target="https://www.rsaconference.com/videos/cloud-security-automate-or-die" TargetMode="External"/><Relationship Id="rId40" Type="http://schemas.openxmlformats.org/officeDocument/2006/relationships/hyperlink" Target="https://www.rsaconference.com/videos/securing-serverless-applications-in-the-cloud" TargetMode="External"/><Relationship Id="rId41" Type="http://schemas.openxmlformats.org/officeDocument/2006/relationships/hyperlink" Target="https://www.rsaconference.com/videos/devsecops-on-the-offense-automating-amazon-web-services-account-takeover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emf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78" y="0"/>
            <a:ext cx="10169897" cy="207916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Automate or Die!</a:t>
            </a:r>
            <a:br>
              <a:rPr lang="en-US" sz="4800" dirty="0" smtClean="0"/>
            </a:br>
            <a:r>
              <a:rPr lang="en-US" sz="4800" dirty="0" smtClean="0"/>
              <a:t>How to Survive to an Attack in the Cloud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278" y="3036968"/>
            <a:ext cx="7502897" cy="2943235"/>
          </a:xfrm>
        </p:spPr>
        <p:txBody>
          <a:bodyPr anchor="t">
            <a:no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March 3</a:t>
            </a:r>
            <a:r>
              <a:rPr lang="en-US" sz="2000" baseline="30000" dirty="0" smtClean="0">
                <a:latin typeface="Calibri" charset="0"/>
                <a:ea typeface="Calibri" charset="0"/>
                <a:cs typeface="Calibri" charset="0"/>
              </a:rPr>
              <a:t>rd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2017</a:t>
            </a:r>
          </a:p>
          <a:p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Toni de la Fuente  (@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ToniBlyx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000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blyx.com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Lead Security Operations / Security Architect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8" y="2180447"/>
            <a:ext cx="3100822" cy="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848" y="289499"/>
            <a:ext cx="11206442" cy="1143000"/>
          </a:xfrm>
        </p:spPr>
        <p:txBody>
          <a:bodyPr vert="horz" wrap="square" numCol="1" anchorCtr="0" compatLnSpc="1">
            <a:prstTxWarp prst="textNoShape">
              <a:avLst/>
            </a:prstTxWarp>
            <a:normAutofit/>
          </a:bodyPr>
          <a:lstStyle/>
          <a:p>
            <a:pPr>
              <a:buSzPct val="100000"/>
            </a:pPr>
            <a:r>
              <a:rPr lang="en-US" altLang="x-none" dirty="0"/>
              <a:t>Shared </a:t>
            </a:r>
            <a:r>
              <a:rPr lang="en-US" altLang="x-none" dirty="0" smtClean="0"/>
              <a:t>Security Model </a:t>
            </a:r>
            <a:r>
              <a:rPr lang="en-US" altLang="x-none" smtClean="0"/>
              <a:t>/ Responsibility Zones</a:t>
            </a:r>
            <a:endParaRPr lang="en-US" altLang="x-non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08" y="4025881"/>
            <a:ext cx="12233411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9696885" y="4840190"/>
            <a:ext cx="19854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x-none" sz="1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AWS manages the security </a:t>
            </a:r>
            <a:r>
              <a:rPr lang="en-US" altLang="x-none" sz="1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OF</a:t>
            </a:r>
            <a:r>
              <a:rPr lang="en-US" altLang="x-none" sz="1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the Cloud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614785" y="2500358"/>
            <a:ext cx="682351" cy="32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808" tIns="25421" rIns="50808" bIns="25421">
            <a:spAutoFit/>
          </a:bodyPr>
          <a:lstStyle/>
          <a:p>
            <a:pPr>
              <a:buSzPct val="100000"/>
            </a:pPr>
            <a:r>
              <a:rPr lang="en-US" altLang="x-none" b="1"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rPr>
              <a:t>You</a:t>
            </a:r>
          </a:p>
        </p:txBody>
      </p:sp>
      <p:grpSp>
        <p:nvGrpSpPr>
          <p:cNvPr id="43013" name="Group 6"/>
          <p:cNvGrpSpPr>
            <a:grpSpLocks/>
          </p:cNvGrpSpPr>
          <p:nvPr/>
        </p:nvGrpSpPr>
        <p:grpSpPr bwMode="auto">
          <a:xfrm>
            <a:off x="1769633" y="1376978"/>
            <a:ext cx="7879975" cy="4881768"/>
            <a:chOff x="1524221" y="629318"/>
            <a:chExt cx="5684197" cy="4192248"/>
          </a:xfrm>
        </p:grpSpPr>
        <p:sp>
          <p:nvSpPr>
            <p:cNvPr id="8" name="Rectangle 5"/>
            <p:cNvSpPr/>
            <p:nvPr/>
          </p:nvSpPr>
          <p:spPr bwMode="auto">
            <a:xfrm>
              <a:off x="1524221" y="3001088"/>
              <a:ext cx="5681130" cy="825425"/>
            </a:xfrm>
            <a:prstGeom prst="roundRect">
              <a:avLst/>
            </a:prstGeom>
            <a:solidFill>
              <a:srgbClr val="FAA63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50808" tIns="25421" rIns="50808" bIns="25421" anchor="ctr"/>
            <a:lstStyle/>
            <a:p>
              <a:pPr algn="ctr" defTabSz="254215">
                <a:defRPr/>
              </a:pPr>
              <a:endParaRPr lang="en-US" altLang="ja-JP" sz="135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  <a:sym typeface="Times New Roman" pitchFamily="18" charset="0"/>
              </a:endParaRPr>
            </a:p>
          </p:txBody>
        </p:sp>
        <p:sp>
          <p:nvSpPr>
            <p:cNvPr id="43019" name="TextBox 8"/>
            <p:cNvSpPr>
              <a:spLocks noChangeArrowheads="1"/>
            </p:cNvSpPr>
            <p:nvPr/>
          </p:nvSpPr>
          <p:spPr bwMode="auto">
            <a:xfrm>
              <a:off x="1561384" y="3001112"/>
              <a:ext cx="3035786" cy="21662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0808" tIns="25421" rIns="50808" bIns="25421">
              <a:spAutoFit/>
            </a:bodyPr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>
                <a:buSzPct val="100000"/>
              </a:pPr>
              <a:r>
                <a:rPr lang="en-US" altLang="x-none" sz="1000" b="1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AWS foundation services</a:t>
              </a:r>
            </a:p>
          </p:txBody>
        </p:sp>
        <p:sp>
          <p:nvSpPr>
            <p:cNvPr id="10" name="Rectangle 7"/>
            <p:cNvSpPr/>
            <p:nvPr/>
          </p:nvSpPr>
          <p:spPr bwMode="auto">
            <a:xfrm>
              <a:off x="1626957" y="3269163"/>
              <a:ext cx="1298763" cy="486167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Compute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028456" y="3263104"/>
              <a:ext cx="1353964" cy="486167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Storage</a:t>
              </a:r>
            </a:p>
          </p:txBody>
        </p:sp>
        <p:sp>
          <p:nvSpPr>
            <p:cNvPr id="12" name="Rectangle 7"/>
            <p:cNvSpPr/>
            <p:nvPr/>
          </p:nvSpPr>
          <p:spPr bwMode="auto">
            <a:xfrm>
              <a:off x="4472889" y="3269163"/>
              <a:ext cx="1323296" cy="486167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Database</a:t>
              </a:r>
            </a:p>
          </p:txBody>
        </p:sp>
        <p:sp>
          <p:nvSpPr>
            <p:cNvPr id="13" name="Rectangle 7"/>
            <p:cNvSpPr/>
            <p:nvPr/>
          </p:nvSpPr>
          <p:spPr bwMode="auto">
            <a:xfrm>
              <a:off x="5878987" y="3269163"/>
              <a:ext cx="1238962" cy="481624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Networking</a:t>
              </a:r>
            </a:p>
          </p:txBody>
        </p:sp>
        <p:sp>
          <p:nvSpPr>
            <p:cNvPr id="14" name="Rectangle 5"/>
            <p:cNvSpPr/>
            <p:nvPr/>
          </p:nvSpPr>
          <p:spPr bwMode="auto">
            <a:xfrm>
              <a:off x="1524221" y="3900725"/>
              <a:ext cx="5684197" cy="920841"/>
            </a:xfrm>
            <a:prstGeom prst="roundRect">
              <a:avLst/>
            </a:prstGeom>
            <a:solidFill>
              <a:srgbClr val="FAA63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50808" tIns="25421" rIns="50808" bIns="25421" anchor="ctr"/>
            <a:lstStyle/>
            <a:p>
              <a:pPr algn="ctr" defTabSz="254215">
                <a:defRPr/>
              </a:pPr>
              <a:endParaRPr lang="en-US" altLang="ja-JP" sz="1350" dirty="0">
                <a:solidFill>
                  <a:srgbClr val="FAA634"/>
                </a:solidFill>
                <a:latin typeface="Helvetica Neue" charset="0"/>
                <a:ea typeface="Helvetica Neue" charset="0"/>
                <a:cs typeface="Helvetica Neue" charset="0"/>
                <a:sym typeface="Times New Roman" pitchFamily="18" charset="0"/>
              </a:endParaRPr>
            </a:p>
          </p:txBody>
        </p:sp>
        <p:sp>
          <p:nvSpPr>
            <p:cNvPr id="43025" name="TextBox 14"/>
            <p:cNvSpPr>
              <a:spLocks noChangeArrowheads="1"/>
            </p:cNvSpPr>
            <p:nvPr/>
          </p:nvSpPr>
          <p:spPr bwMode="auto">
            <a:xfrm>
              <a:off x="1561391" y="4009256"/>
              <a:ext cx="1840647" cy="21662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0808" tIns="25421" rIns="50808" bIns="25421">
              <a:spAutoFit/>
            </a:bodyPr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>
                <a:buSzPct val="100000"/>
              </a:pPr>
              <a:r>
                <a:rPr lang="en-US" altLang="x-none" sz="1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AWS global infrastructure</a:t>
              </a:r>
            </a:p>
          </p:txBody>
        </p:sp>
        <p:sp>
          <p:nvSpPr>
            <p:cNvPr id="16" name="Rectangle 7"/>
            <p:cNvSpPr/>
            <p:nvPr/>
          </p:nvSpPr>
          <p:spPr bwMode="auto">
            <a:xfrm>
              <a:off x="3635670" y="4392952"/>
              <a:ext cx="1669838" cy="351373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Regions</a:t>
              </a:r>
            </a:p>
          </p:txBody>
        </p:sp>
        <p:sp>
          <p:nvSpPr>
            <p:cNvPr id="17" name="Rectangle 7"/>
            <p:cNvSpPr/>
            <p:nvPr/>
          </p:nvSpPr>
          <p:spPr bwMode="auto">
            <a:xfrm>
              <a:off x="3635670" y="3973423"/>
              <a:ext cx="1669838" cy="368034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Availability zones</a:t>
              </a:r>
            </a:p>
          </p:txBody>
        </p:sp>
        <p:sp>
          <p:nvSpPr>
            <p:cNvPr id="18" name="Rectangle 7"/>
            <p:cNvSpPr/>
            <p:nvPr/>
          </p:nvSpPr>
          <p:spPr bwMode="auto">
            <a:xfrm>
              <a:off x="5538579" y="3979482"/>
              <a:ext cx="1573236" cy="776960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Edge locations</a:t>
              </a:r>
            </a:p>
          </p:txBody>
        </p:sp>
        <p:sp>
          <p:nvSpPr>
            <p:cNvPr id="19" name="Rectangle 7"/>
            <p:cNvSpPr/>
            <p:nvPr/>
          </p:nvSpPr>
          <p:spPr bwMode="auto">
            <a:xfrm>
              <a:off x="1541089" y="2357409"/>
              <a:ext cx="1846176" cy="428614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Client-side data encryption</a:t>
              </a:r>
            </a:p>
          </p:txBody>
        </p:sp>
        <p:sp>
          <p:nvSpPr>
            <p:cNvPr id="20" name="Rectangle 7"/>
            <p:cNvSpPr/>
            <p:nvPr/>
          </p:nvSpPr>
          <p:spPr bwMode="auto">
            <a:xfrm>
              <a:off x="3491533" y="2357409"/>
              <a:ext cx="1771040" cy="428614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Server-side data Encryption</a:t>
              </a:r>
            </a:p>
          </p:txBody>
        </p:sp>
        <p:sp>
          <p:nvSpPr>
            <p:cNvPr id="21" name="Rectangle 7"/>
            <p:cNvSpPr/>
            <p:nvPr/>
          </p:nvSpPr>
          <p:spPr bwMode="auto">
            <a:xfrm>
              <a:off x="5366842" y="2363467"/>
              <a:ext cx="1838509" cy="430129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Network traffic protection</a:t>
              </a:r>
            </a:p>
          </p:txBody>
        </p:sp>
        <p:sp>
          <p:nvSpPr>
            <p:cNvPr id="22" name="Rectangle 5"/>
            <p:cNvSpPr/>
            <p:nvPr/>
          </p:nvSpPr>
          <p:spPr bwMode="auto">
            <a:xfrm>
              <a:off x="1524221" y="1223018"/>
              <a:ext cx="5647396" cy="508886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1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Platform, applications, identity &amp; access management</a:t>
              </a:r>
            </a:p>
          </p:txBody>
        </p:sp>
        <p:sp>
          <p:nvSpPr>
            <p:cNvPr id="23" name="Rectangle 5"/>
            <p:cNvSpPr/>
            <p:nvPr/>
          </p:nvSpPr>
          <p:spPr bwMode="auto">
            <a:xfrm>
              <a:off x="1539555" y="1816718"/>
              <a:ext cx="5647396" cy="467993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100" b="1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Operating system, network &amp; firewall configuration</a:t>
              </a:r>
            </a:p>
          </p:txBody>
        </p:sp>
        <p:sp>
          <p:nvSpPr>
            <p:cNvPr id="24" name="Rectangle 5"/>
            <p:cNvSpPr/>
            <p:nvPr/>
          </p:nvSpPr>
          <p:spPr bwMode="auto">
            <a:xfrm>
              <a:off x="1524221" y="629318"/>
              <a:ext cx="5647396" cy="50888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4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Customer applications &amp; content</a:t>
              </a:r>
            </a:p>
          </p:txBody>
        </p:sp>
      </p:grpSp>
      <p:sp>
        <p:nvSpPr>
          <p:cNvPr id="43014" name="TextBox 24"/>
          <p:cNvSpPr txBox="1">
            <a:spLocks noChangeArrowheads="1"/>
          </p:cNvSpPr>
          <p:nvPr/>
        </p:nvSpPr>
        <p:spPr bwMode="auto">
          <a:xfrm>
            <a:off x="9696885" y="2498066"/>
            <a:ext cx="20853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x-none" sz="1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You define your controls </a:t>
            </a:r>
            <a:r>
              <a:rPr lang="en-US" altLang="x-none" sz="1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IN</a:t>
            </a:r>
            <a:r>
              <a:rPr lang="en-US" altLang="x-none" sz="1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the Cloud</a:t>
            </a:r>
          </a:p>
        </p:txBody>
      </p:sp>
      <p:pic>
        <p:nvPicPr>
          <p:cNvPr id="43015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0" y="4920220"/>
            <a:ext cx="1468860" cy="59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Rectangle 26"/>
          <p:cNvSpPr>
            <a:spLocks noChangeArrowheads="1"/>
          </p:cNvSpPr>
          <p:nvPr/>
        </p:nvSpPr>
        <p:spPr bwMode="auto">
          <a:xfrm>
            <a:off x="1769632" y="6370647"/>
            <a:ext cx="93568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x-none" sz="1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* Similar on other providers / subject to changes depending on the service or product</a:t>
            </a:r>
          </a:p>
        </p:txBody>
      </p:sp>
      <p:sp>
        <p:nvSpPr>
          <p:cNvPr id="43017" name="Rectangle 27"/>
          <p:cNvSpPr>
            <a:spLocks noChangeArrowheads="1"/>
          </p:cNvSpPr>
          <p:nvPr/>
        </p:nvSpPr>
        <p:spPr bwMode="auto">
          <a:xfrm>
            <a:off x="1555319" y="4909604"/>
            <a:ext cx="3549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x-none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81972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848" y="289499"/>
            <a:ext cx="11206442" cy="1143000"/>
          </a:xfrm>
        </p:spPr>
        <p:txBody>
          <a:bodyPr vert="horz" wrap="square" numCol="1" anchorCtr="0" compatLnSpc="1">
            <a:prstTxWarp prst="textNoShape">
              <a:avLst/>
            </a:prstTxWarp>
            <a:normAutofit/>
          </a:bodyPr>
          <a:lstStyle/>
          <a:p>
            <a:pPr>
              <a:buSzPct val="100000"/>
            </a:pPr>
            <a:r>
              <a:rPr lang="en-US" altLang="x-none" dirty="0"/>
              <a:t>Shared </a:t>
            </a:r>
            <a:r>
              <a:rPr lang="en-US" altLang="x-none" dirty="0" smtClean="0"/>
              <a:t>Security Model </a:t>
            </a:r>
            <a:r>
              <a:rPr lang="en-US" altLang="x-none" smtClean="0"/>
              <a:t>/ Responsibility Zones</a:t>
            </a:r>
            <a:endParaRPr lang="en-US" altLang="x-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/>
          <a:stretch/>
        </p:blipFill>
        <p:spPr>
          <a:xfrm>
            <a:off x="1297519" y="1656379"/>
            <a:ext cx="9563100" cy="4239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2150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Case of an Incident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5" y="150104"/>
            <a:ext cx="10515600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Disadvantages and </a:t>
            </a:r>
            <a:r>
              <a:rPr lang="en-US" altLang="x-none" dirty="0" smtClean="0"/>
              <a:t>Challenges</a:t>
            </a:r>
            <a:endParaRPr lang="en-US" altLang="x-non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0814"/>
              </p:ext>
            </p:extLst>
          </p:nvPr>
        </p:nvGraphicFramePr>
        <p:xfrm>
          <a:off x="268941" y="1454151"/>
          <a:ext cx="11575228" cy="5204830"/>
        </p:xfrm>
        <a:graphic>
          <a:graphicData uri="http://schemas.openxmlformats.org/drawingml/2006/table">
            <a:tbl>
              <a:tblPr/>
              <a:tblGrid>
                <a:gridCol w="4410635"/>
                <a:gridCol w="7164593"/>
              </a:tblGrid>
              <a:tr h="49051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Forensics and Operations</a:t>
                      </a:r>
                      <a:endParaRPr kumimoji="0" lang="en-US" altLang="x-none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Marker Felt" charset="0"/>
                        </a:rPr>
                        <a:t>Ubiquity</a:t>
                      </a:r>
                      <a:endParaRPr kumimoji="0" lang="en-US" altLang="x-none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Enumeration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Legal jurisdiction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Elasticity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of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</a:t>
                      </a:r>
                      <a:r>
                        <a:rPr kumimoji="0" lang="en-US" altLang="x-non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integrity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persistence (replication)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integrity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Multi-tenancy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attribution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Abstract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Determine the best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and visualization of evidence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Quantity of data and Big Data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Systems that cannot be investigated or managed in a traditional manner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Knowledge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Trained </a:t>
                      </a: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staff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Continuous evolution and new features almost daily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Providers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Service level agreement / service level objectives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Relationship client-provider / transparency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3631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8" y="128588"/>
            <a:ext cx="11912302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Service Level Objectives to Guarantee with Provider </a:t>
            </a:r>
            <a:endParaRPr lang="en-US" altLang="x-non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5892"/>
              </p:ext>
            </p:extLst>
          </p:nvPr>
        </p:nvGraphicFramePr>
        <p:xfrm>
          <a:off x="279698" y="1217482"/>
          <a:ext cx="11693564" cy="5459718"/>
        </p:xfrm>
        <a:graphic>
          <a:graphicData uri="http://schemas.openxmlformats.org/drawingml/2006/table">
            <a:tbl>
              <a:tblPr/>
              <a:tblGrid>
                <a:gridCol w="3724165"/>
                <a:gridCol w="4105379"/>
                <a:gridCol w="3864020"/>
              </a:tblGrid>
              <a:tr h="56089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IaaS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network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DNS providers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machine hypervisor logs 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Tenant operating system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Database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API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62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9054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209046"/>
            <a:ext cx="9963040" cy="11430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Traditional vs Cloud </a:t>
            </a:r>
            <a:r>
              <a:rPr lang="en-US" altLang="x-none" dirty="0" smtClean="0"/>
              <a:t>Forensics</a:t>
            </a:r>
            <a:endParaRPr lang="en-US" altLang="x-non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406682"/>
              </p:ext>
            </p:extLst>
          </p:nvPr>
        </p:nvGraphicFramePr>
        <p:xfrm>
          <a:off x="333486" y="1183339"/>
          <a:ext cx="11596745" cy="5604736"/>
        </p:xfrm>
        <a:graphic>
          <a:graphicData uri="http://schemas.openxmlformats.org/drawingml/2006/table">
            <a:tbl>
              <a:tblPr/>
              <a:tblGrid>
                <a:gridCol w="1249949"/>
                <a:gridCol w="4430090"/>
                <a:gridCol w="2947595"/>
                <a:gridCol w="2969111"/>
              </a:tblGrid>
              <a:tr h="30120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altLang="x-none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Processes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Traditional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2673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 of an event or incident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Multiple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Few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419">
                <a:tc rowSpan="5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Securitization and assessment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origin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1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location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Crime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data center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Marking, packaging and 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Digital through the Internet or physical media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rowSpan="9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/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Extraction</a:t>
                      </a:r>
                      <a:endParaRPr kumimoji="0" lang="en-US" altLang="x-none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time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RAM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Dependant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Hash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Erased data recovery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Possible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Metadata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Time stamp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Precise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Complex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Installation (action)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Configuration and availability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80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 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 (potentially)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875"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Presentation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Acquired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from many sources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Declaration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Common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 to explain to a judge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520700" y="4381500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0700" y="2190825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88452">
            <a:off x="577981" y="5702299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9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460" y="171487"/>
            <a:ext cx="10515600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Confidence </a:t>
            </a:r>
            <a:r>
              <a:rPr lang="en-US" altLang="x-none" dirty="0" smtClean="0"/>
              <a:t>Model</a:t>
            </a:r>
            <a:endParaRPr lang="en-US" altLang="x-non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2039"/>
              </p:ext>
            </p:extLst>
          </p:nvPr>
        </p:nvGraphicFramePr>
        <p:xfrm>
          <a:off x="645460" y="1602889"/>
          <a:ext cx="10811434" cy="4797913"/>
        </p:xfrm>
        <a:graphic>
          <a:graphicData uri="http://schemas.openxmlformats.org/drawingml/2006/table">
            <a:tbl>
              <a:tblPr/>
              <a:tblGrid>
                <a:gridCol w="996409"/>
                <a:gridCol w="2492984"/>
                <a:gridCol w="3336403"/>
                <a:gridCol w="3985638"/>
              </a:tblGrid>
              <a:tr h="60715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Layer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 layer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method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Required confidence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83854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6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/ data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Depending on data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Guest’s OS, hypervisor, host’s OS, hardware and 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448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5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Guest’s operating system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Remote forensic acquisition software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Guest’s OS, hypervisor, host’s OS, hardware and 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86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4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Introspection 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Hypervisor, host’s OS, hardware and 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86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3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Host’s operating system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Access to virtual drive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Host’s OS, hardware and 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311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2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 hardware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 access to drive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Hardware and 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069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1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736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62" y="330797"/>
            <a:ext cx="8399462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Storage Options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21798"/>
              </p:ext>
            </p:extLst>
          </p:nvPr>
        </p:nvGraphicFramePr>
        <p:xfrm>
          <a:off x="482600" y="1397597"/>
          <a:ext cx="11200205" cy="4910167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028700"/>
                <a:gridCol w="3598667"/>
                <a:gridCol w="3385341"/>
                <a:gridCol w="3187497"/>
              </a:tblGrid>
              <a:tr h="381976"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Type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GCP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03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Objects</a:t>
                      </a:r>
                      <a:endParaRPr lang="es-ES_tradnl" sz="1400" b="1" baseline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S3 </a:t>
                      </a:r>
                      <a:r>
                        <a:rPr lang="es-ES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Object</a:t>
                      </a:r>
                      <a:r>
                        <a:rPr lang="es-ES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" sz="1400" b="0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" sz="1400" b="0" baseline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Blob</a:t>
                      </a:r>
                      <a:r>
                        <a:rPr lang="es-ES_tradnl" sz="1400" b="0" baseline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endParaRPr lang="es-ES_tradnl" sz="1400" b="0" noProof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500TB </a:t>
                      </a: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limit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account</a:t>
                      </a:r>
                      <a:endParaRPr lang="es-ES_tradnl" sz="1400" b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_tradnl" sz="1400" b="0" baseline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9143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SAN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EBS (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Volumes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)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16TB (in 1GB </a:t>
                      </a: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increments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 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Magnetic</a:t>
                      </a:r>
                      <a:r>
                        <a:rPr lang="es-ES_tradnl" sz="1400" b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Block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Page blobs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Standard (</a:t>
                      </a:r>
                      <a:r>
                        <a:rPr lang="es-ES_tradnl" sz="1400" b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), SSD </a:t>
                      </a:r>
                      <a:r>
                        <a:rPr lang="es-ES_tradnl" sz="1400" b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premium</a:t>
                      </a:r>
                      <a:endParaRPr lang="es-ES_tradnl" sz="1400" b="0" noProof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Block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10TB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by</a:t>
                      </a:r>
                      <a:r>
                        <a:rPr lang="es-ES_tradnl" sz="1400" b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default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NAS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Shared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 (NFS)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EFS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File Storage (CIFS)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Single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Node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File Server +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Others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Archive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Glacier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Backup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Storage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Nearline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931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Migration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/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Snowball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Third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Party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Solution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</a:t>
                      </a:r>
                      <a:r>
                        <a:rPr lang="es-ES_tradnl" sz="1400" b="1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Iron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Mountain, etc.)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6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CDN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  <a:r>
                        <a:rPr lang="en-US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n-US" sz="1400" b="1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CloudFront</a:t>
                      </a:r>
                      <a:r>
                        <a:rPr lang="en-US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(CDN)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 CDN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CDN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303982" y="6407083"/>
            <a:ext cx="5464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* </a:t>
            </a:r>
            <a:r>
              <a:rPr lang="en-US" altLang="en-US" sz="1400" dirty="0" smtClean="0">
                <a:latin typeface="Helvetica Neue" charset="0"/>
                <a:ea typeface="Helvetica Neue" charset="0"/>
                <a:cs typeface="Helvetica Neue" charset="0"/>
              </a:rPr>
              <a:t>Ephemeral, </a:t>
            </a:r>
            <a:r>
              <a:rPr lang="es-ES_tradnl" sz="1400" dirty="0" err="1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DBs</a:t>
            </a:r>
            <a:r>
              <a:rPr lang="es-ES_tradnl" sz="1400" dirty="0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Queues</a:t>
            </a:r>
            <a:r>
              <a:rPr lang="es-ES_tradnl" sz="1400" dirty="0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Caching</a:t>
            </a:r>
            <a:r>
              <a:rPr lang="es-ES_tradnl" sz="1400" dirty="0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and Storage GW </a:t>
            </a:r>
            <a:r>
              <a:rPr lang="es-ES_tradnl" sz="1400" dirty="0" err="1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not</a:t>
            </a:r>
            <a:r>
              <a:rPr lang="es-ES_tradnl" sz="1400" dirty="0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</a:t>
            </a:r>
            <a:r>
              <a:rPr lang="es-ES_tradnl" sz="1400" dirty="0" err="1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included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594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Specifics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Account and Keys in AWS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665642"/>
            <a:ext cx="9499899" cy="4472157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r>
              <a:rPr lang="es-ES_tradnl" altLang="en-US" sz="2400" b="1" dirty="0" err="1" smtClean="0"/>
              <a:t>Root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/>
              <a:t>account</a:t>
            </a:r>
            <a:r>
              <a:rPr lang="es-ES_tradnl" altLang="en-US" sz="2400" b="1" dirty="0"/>
              <a:t>: </a:t>
            </a:r>
            <a:r>
              <a:rPr lang="es-ES_tradnl" altLang="en-US" sz="2400" dirty="0" err="1"/>
              <a:t>account</a:t>
            </a:r>
            <a:r>
              <a:rPr lang="es-ES_tradnl" altLang="en-US" sz="2400" dirty="0"/>
              <a:t> </a:t>
            </a:r>
            <a:r>
              <a:rPr lang="es-ES_tradnl" altLang="en-US" sz="2400" dirty="0" err="1"/>
              <a:t>owner</a:t>
            </a:r>
            <a:r>
              <a:rPr lang="es-ES_tradnl" altLang="en-US" sz="2400" dirty="0"/>
              <a:t>, full </a:t>
            </a:r>
            <a:r>
              <a:rPr lang="es-ES_tradnl" altLang="en-US" sz="2400" dirty="0" err="1"/>
              <a:t>access</a:t>
            </a:r>
            <a:r>
              <a:rPr lang="es-ES_tradnl" altLang="en-US" sz="2400" dirty="0"/>
              <a:t> to </a:t>
            </a:r>
            <a:r>
              <a:rPr lang="es-ES_tradnl" altLang="en-US" sz="2400" dirty="0" err="1"/>
              <a:t>all</a:t>
            </a:r>
            <a:r>
              <a:rPr lang="es-ES_tradnl" altLang="en-US" sz="2400" dirty="0"/>
              <a:t> </a:t>
            </a:r>
            <a:r>
              <a:rPr lang="es-ES_tradnl" altLang="en-US" sz="2400" dirty="0" err="1"/>
              <a:t>resources</a:t>
            </a:r>
            <a:r>
              <a:rPr lang="es-ES_tradnl" altLang="en-US" sz="2400" dirty="0"/>
              <a:t> in </a:t>
            </a:r>
            <a:r>
              <a:rPr lang="es-ES_tradnl" altLang="en-US" sz="2400" dirty="0" err="1"/>
              <a:t>the</a:t>
            </a:r>
            <a:r>
              <a:rPr lang="es-ES_tradnl" altLang="en-US" sz="2400" dirty="0"/>
              <a:t> </a:t>
            </a:r>
            <a:r>
              <a:rPr lang="es-ES_tradnl" altLang="en-US" sz="2400" dirty="0" err="1" smtClean="0"/>
              <a:t>account</a:t>
            </a:r>
            <a:r>
              <a:rPr lang="es-ES_tradnl" altLang="en-US" sz="2400" dirty="0" smtClean="0"/>
              <a:t>, </a:t>
            </a:r>
            <a:r>
              <a:rPr lang="es-ES_tradnl" altLang="en-US" sz="2400" dirty="0" err="1" smtClean="0"/>
              <a:t>very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specific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tasks</a:t>
            </a:r>
            <a:r>
              <a:rPr lang="es-ES_tradnl" altLang="en-US" sz="2400" dirty="0" smtClean="0"/>
              <a:t> (transfer </a:t>
            </a:r>
            <a:r>
              <a:rPr lang="es-ES_tradnl" altLang="en-US" sz="2400" dirty="0" err="1" smtClean="0"/>
              <a:t>domain</a:t>
            </a:r>
            <a:r>
              <a:rPr lang="es-ES_tradnl" altLang="en-US" sz="2400" dirty="0" smtClean="0"/>
              <a:t>, </a:t>
            </a:r>
            <a:r>
              <a:rPr lang="es-ES_tradnl" altLang="en-US" sz="2400" dirty="0" err="1" smtClean="0"/>
              <a:t>billing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details</a:t>
            </a:r>
            <a:r>
              <a:rPr lang="es-ES_tradnl" altLang="en-US" sz="2400" dirty="0" smtClean="0"/>
              <a:t>, </a:t>
            </a:r>
            <a:r>
              <a:rPr lang="es-ES_tradnl" altLang="en-US" sz="2400" dirty="0" err="1" smtClean="0"/>
              <a:t>support</a:t>
            </a:r>
            <a:r>
              <a:rPr lang="es-ES_tradnl" altLang="en-US" sz="2400" dirty="0" smtClean="0"/>
              <a:t> plan)</a:t>
            </a:r>
          </a:p>
          <a:p>
            <a:pPr lvl="1"/>
            <a:r>
              <a:rPr lang="es-ES_tradnl" altLang="en-US" sz="2400" dirty="0" smtClean="0"/>
              <a:t>Email and </a:t>
            </a:r>
            <a:r>
              <a:rPr lang="es-ES_tradnl" altLang="en-US" sz="2400" dirty="0" err="1" smtClean="0"/>
              <a:t>password</a:t>
            </a:r>
            <a:r>
              <a:rPr lang="es-ES_tradnl" altLang="en-US" sz="2400" dirty="0" smtClean="0"/>
              <a:t> + MFA </a:t>
            </a:r>
            <a:r>
              <a:rPr lang="es-ES_tradnl" altLang="en-US" sz="2400" dirty="0" err="1" smtClean="0"/>
              <a:t>code</a:t>
            </a:r>
            <a:r>
              <a:rPr lang="es-ES_tradnl" altLang="en-US" sz="2400" dirty="0" smtClean="0"/>
              <a:t> (</a:t>
            </a:r>
            <a:r>
              <a:rPr lang="es-ES_tradnl" altLang="en-US" sz="2400" dirty="0" err="1" smtClean="0"/>
              <a:t>if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enabled</a:t>
            </a:r>
            <a:r>
              <a:rPr lang="es-ES_tradnl" altLang="en-US" sz="2400" dirty="0" smtClean="0"/>
              <a:t>)</a:t>
            </a:r>
            <a:endParaRPr lang="es-ES_tradnl" altLang="en-US" sz="2400" dirty="0"/>
          </a:p>
          <a:p>
            <a:r>
              <a:rPr lang="es-ES_tradnl" altLang="en-US" sz="2400" b="1" dirty="0"/>
              <a:t>IAM (</a:t>
            </a:r>
            <a:r>
              <a:rPr lang="es-ES_tradnl" altLang="en-US" sz="2400" b="1" dirty="0" err="1"/>
              <a:t>Identity</a:t>
            </a:r>
            <a:r>
              <a:rPr lang="es-ES_tradnl" altLang="en-US" sz="2400" b="1" dirty="0"/>
              <a:t> and Access Management)</a:t>
            </a:r>
          </a:p>
          <a:p>
            <a:pPr lvl="1"/>
            <a:r>
              <a:rPr lang="es-ES_tradnl" altLang="en-US" sz="2400" dirty="0" err="1"/>
              <a:t>User</a:t>
            </a:r>
            <a:r>
              <a:rPr lang="es-ES_tradnl" altLang="en-US" sz="2400" dirty="0"/>
              <a:t> </a:t>
            </a:r>
            <a:r>
              <a:rPr lang="es-ES_tradnl" altLang="en-US" sz="2400" dirty="0" err="1"/>
              <a:t>name</a:t>
            </a:r>
            <a:r>
              <a:rPr lang="es-ES_tradnl" altLang="en-US" sz="2400" dirty="0"/>
              <a:t> and </a:t>
            </a:r>
            <a:r>
              <a:rPr lang="es-ES_tradnl" altLang="en-US" sz="2400" dirty="0" err="1"/>
              <a:t>password</a:t>
            </a:r>
            <a:r>
              <a:rPr lang="es-ES_tradnl" altLang="en-US" sz="2400" dirty="0"/>
              <a:t> + </a:t>
            </a:r>
            <a:r>
              <a:rPr lang="es-ES_tradnl" altLang="en-US" sz="2400" dirty="0" smtClean="0"/>
              <a:t>MFA </a:t>
            </a:r>
            <a:r>
              <a:rPr lang="es-ES_tradnl" altLang="en-US" sz="2400" dirty="0" err="1" smtClean="0"/>
              <a:t>code</a:t>
            </a:r>
            <a:r>
              <a:rPr lang="es-ES_tradnl" altLang="en-US" sz="2400" dirty="0" smtClean="0"/>
              <a:t> </a:t>
            </a:r>
            <a:r>
              <a:rPr lang="es-ES_tradnl" altLang="en-US" sz="2400" dirty="0"/>
              <a:t>(</a:t>
            </a:r>
            <a:r>
              <a:rPr lang="es-ES_tradnl" altLang="en-US" sz="2400" dirty="0" err="1"/>
              <a:t>if</a:t>
            </a:r>
            <a:r>
              <a:rPr lang="es-ES_tradnl" altLang="en-US" sz="2400" dirty="0"/>
              <a:t> </a:t>
            </a:r>
            <a:r>
              <a:rPr lang="es-ES_tradnl" altLang="en-US" sz="2400" dirty="0" err="1" smtClean="0"/>
              <a:t>enabled</a:t>
            </a:r>
            <a:r>
              <a:rPr lang="es-ES_tradnl" altLang="en-US" sz="2400" dirty="0" smtClean="0"/>
              <a:t>) to </a:t>
            </a:r>
            <a:r>
              <a:rPr lang="es-ES_tradnl" altLang="en-US" sz="2400" dirty="0" err="1"/>
              <a:t>access</a:t>
            </a:r>
            <a:r>
              <a:rPr lang="es-ES_tradnl" altLang="en-US" sz="2400" dirty="0"/>
              <a:t> </a:t>
            </a:r>
            <a:r>
              <a:rPr lang="es-ES_tradnl" sz="2400" dirty="0"/>
              <a:t>AWS Management </a:t>
            </a:r>
            <a:r>
              <a:rPr lang="es-ES_tradnl" sz="2400" dirty="0" err="1"/>
              <a:t>Console</a:t>
            </a:r>
            <a:r>
              <a:rPr lang="es-ES_tradnl" sz="2400" dirty="0"/>
              <a:t>, AWS </a:t>
            </a:r>
            <a:r>
              <a:rPr lang="es-ES_tradnl" sz="2400" dirty="0" err="1"/>
              <a:t>discussion</a:t>
            </a:r>
            <a:r>
              <a:rPr lang="es-ES_tradnl" sz="2400" dirty="0"/>
              <a:t> </a:t>
            </a:r>
            <a:r>
              <a:rPr lang="es-ES_tradnl" sz="2400" dirty="0" err="1"/>
              <a:t>forums</a:t>
            </a:r>
            <a:r>
              <a:rPr lang="es-ES_tradnl" sz="2400" dirty="0"/>
              <a:t>, </a:t>
            </a:r>
            <a:r>
              <a:rPr lang="es-ES_tradnl" sz="2400" dirty="0" err="1"/>
              <a:t>or</a:t>
            </a:r>
            <a:r>
              <a:rPr lang="es-ES_tradnl" sz="2400" dirty="0"/>
              <a:t> AWS </a:t>
            </a:r>
            <a:r>
              <a:rPr lang="es-ES_tradnl" sz="2400" dirty="0" err="1"/>
              <a:t>support</a:t>
            </a:r>
            <a:r>
              <a:rPr lang="es-ES_tradnl" sz="2400" dirty="0"/>
              <a:t> center</a:t>
            </a:r>
          </a:p>
          <a:p>
            <a:pPr lvl="1"/>
            <a:r>
              <a:rPr lang="es-ES_tradnl" altLang="en-US" sz="2400" dirty="0"/>
              <a:t>SAML</a:t>
            </a:r>
          </a:p>
          <a:p>
            <a:pPr lvl="1"/>
            <a:r>
              <a:rPr lang="es-ES_tradnl" altLang="en-US" sz="2400" dirty="0" err="1"/>
              <a:t>Users</a:t>
            </a:r>
            <a:r>
              <a:rPr lang="es-ES_tradnl" altLang="en-US" sz="2400" dirty="0"/>
              <a:t>, </a:t>
            </a:r>
            <a:r>
              <a:rPr lang="es-ES_tradnl" altLang="en-US" sz="2400" dirty="0" err="1"/>
              <a:t>Groups</a:t>
            </a:r>
            <a:r>
              <a:rPr lang="es-ES_tradnl" altLang="en-US" sz="2400" dirty="0"/>
              <a:t>, </a:t>
            </a:r>
            <a:r>
              <a:rPr lang="es-ES_tradnl" altLang="en-US" sz="2400" dirty="0" smtClean="0"/>
              <a:t>Roles, </a:t>
            </a:r>
            <a:r>
              <a:rPr lang="es-ES_tradnl" altLang="en-US" sz="2400" dirty="0" err="1" smtClean="0"/>
              <a:t>Policies</a:t>
            </a:r>
            <a:r>
              <a:rPr lang="es-ES_tradnl" altLang="en-US" sz="2400" dirty="0" smtClean="0"/>
              <a:t>. </a:t>
            </a:r>
            <a:r>
              <a:rPr lang="es-ES_tradnl" altLang="en-US" sz="2400" dirty="0" err="1" smtClean="0"/>
              <a:t>Instance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/>
              <a:t>p</a:t>
            </a:r>
            <a:r>
              <a:rPr lang="es-ES_tradnl" altLang="en-US" sz="2400" dirty="0" err="1" smtClean="0"/>
              <a:t>rofiles</a:t>
            </a:r>
            <a:r>
              <a:rPr lang="es-ES_tradnl" altLang="en-US" sz="2400" dirty="0" smtClean="0"/>
              <a:t> (role)</a:t>
            </a:r>
            <a:endParaRPr lang="es-ES_tradnl" altLang="en-US" sz="2400" b="1" dirty="0" smtClean="0"/>
          </a:p>
          <a:p>
            <a:r>
              <a:rPr lang="es-ES_tradnl" altLang="en-US" sz="2400" b="1" dirty="0" smtClean="0"/>
              <a:t>Access </a:t>
            </a:r>
            <a:r>
              <a:rPr lang="es-ES_tradnl" altLang="en-US" sz="2400" b="1" dirty="0" err="1" smtClean="0"/>
              <a:t>Keys</a:t>
            </a:r>
            <a:r>
              <a:rPr lang="es-ES_tradnl" altLang="en-US" sz="2400" b="1" dirty="0" smtClean="0"/>
              <a:t>: </a:t>
            </a:r>
            <a:r>
              <a:rPr lang="es-ES_tradnl" sz="2400" dirty="0"/>
              <a:t>AWS </a:t>
            </a:r>
            <a:r>
              <a:rPr lang="es-ES_tradnl" sz="2400" dirty="0" err="1"/>
              <a:t>SDKs</a:t>
            </a:r>
            <a:r>
              <a:rPr lang="es-ES_tradnl" sz="2400" dirty="0"/>
              <a:t>, REST, </a:t>
            </a:r>
            <a:r>
              <a:rPr lang="es-ES_tradnl" sz="2400" dirty="0" err="1"/>
              <a:t>or</a:t>
            </a:r>
            <a:r>
              <a:rPr lang="es-ES_tradnl" sz="2400" dirty="0"/>
              <a:t> </a:t>
            </a:r>
            <a:r>
              <a:rPr lang="es-ES_tradnl" sz="2400" dirty="0" err="1"/>
              <a:t>Query</a:t>
            </a:r>
            <a:r>
              <a:rPr lang="es-ES_tradnl" sz="2400" dirty="0"/>
              <a:t> </a:t>
            </a:r>
            <a:r>
              <a:rPr lang="es-ES_tradnl" sz="2400" dirty="0" err="1" smtClean="0"/>
              <a:t>APIs</a:t>
            </a:r>
            <a:r>
              <a:rPr lang="es-ES_tradnl" sz="2400" dirty="0" smtClean="0"/>
              <a:t> (AWS CLI)</a:t>
            </a:r>
            <a:endParaRPr lang="es-ES_tradnl" altLang="en-US" sz="2400" b="1" dirty="0" smtClean="0"/>
          </a:p>
          <a:p>
            <a:pPr lvl="1"/>
            <a:r>
              <a:rPr lang="es-ES_tradnl" altLang="en-US" sz="2400" b="1" dirty="0" smtClean="0"/>
              <a:t>Access Key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i.e</a:t>
            </a:r>
            <a:r>
              <a:rPr lang="es-ES_tradnl" altLang="en-US" sz="2400" dirty="0" smtClean="0"/>
              <a:t>: </a:t>
            </a:r>
            <a:r>
              <a:rPr lang="es-ES_tradnl" sz="2400" dirty="0" smtClean="0"/>
              <a:t>AKIAIOSFODNN7EXAMPLE</a:t>
            </a:r>
            <a:endParaRPr lang="es-ES_tradnl" altLang="en-US" sz="2400" dirty="0"/>
          </a:p>
          <a:p>
            <a:pPr lvl="1"/>
            <a:r>
              <a:rPr lang="es-ES_tradnl" altLang="en-US" sz="2400" b="1" dirty="0" err="1"/>
              <a:t>Secret</a:t>
            </a:r>
            <a:r>
              <a:rPr lang="es-ES_tradnl" altLang="en-US" sz="2400" b="1" dirty="0"/>
              <a:t> Access </a:t>
            </a:r>
            <a:r>
              <a:rPr lang="es-ES_tradnl" altLang="en-US" sz="2400" b="1" dirty="0" smtClean="0"/>
              <a:t>Key </a:t>
            </a:r>
            <a:r>
              <a:rPr lang="es-ES_tradnl" altLang="en-US" sz="2400" dirty="0" err="1"/>
              <a:t>i.e</a:t>
            </a:r>
            <a:r>
              <a:rPr lang="es-ES_tradnl" altLang="en-US" sz="2400" dirty="0" smtClean="0"/>
              <a:t>: </a:t>
            </a:r>
            <a:r>
              <a:rPr lang="es-ES_tradnl" sz="2400" dirty="0" err="1" smtClean="0"/>
              <a:t>wJalrXUtnFEMI</a:t>
            </a:r>
            <a:r>
              <a:rPr lang="es-ES_tradnl" sz="2400" dirty="0" smtClean="0"/>
              <a:t>/K7MDENG/</a:t>
            </a:r>
            <a:r>
              <a:rPr lang="es-ES_tradnl" sz="2400" dirty="0" err="1" smtClean="0"/>
              <a:t>bPxRfiCYEXAMPLEKEY</a:t>
            </a:r>
            <a:endParaRPr lang="es-ES_tradnl" altLang="en-US" sz="2400" dirty="0" smtClean="0"/>
          </a:p>
          <a:p>
            <a:r>
              <a:rPr lang="es-ES_tradnl" altLang="en-US" sz="2400" b="1" dirty="0" smtClean="0"/>
              <a:t>STS </a:t>
            </a:r>
            <a:r>
              <a:rPr lang="es-ES_tradnl" altLang="en-US" sz="2400" b="1" dirty="0"/>
              <a:t>(Security </a:t>
            </a:r>
            <a:r>
              <a:rPr lang="es-ES_tradnl" altLang="en-US" sz="2400" b="1" dirty="0" err="1"/>
              <a:t>Token</a:t>
            </a:r>
            <a:r>
              <a:rPr lang="es-ES_tradnl" altLang="en-US" sz="2400" b="1" dirty="0"/>
              <a:t> </a:t>
            </a:r>
            <a:r>
              <a:rPr lang="es-ES_tradnl" altLang="en-US" sz="2400" b="1" dirty="0" err="1"/>
              <a:t>Service</a:t>
            </a:r>
            <a:r>
              <a:rPr lang="es-ES_tradnl" altLang="en-US" sz="2400" b="1" dirty="0"/>
              <a:t>): </a:t>
            </a:r>
          </a:p>
          <a:p>
            <a:pPr lvl="1"/>
            <a:r>
              <a:rPr lang="es-ES_tradnl" sz="2400" dirty="0" err="1"/>
              <a:t>temporary</a:t>
            </a:r>
            <a:r>
              <a:rPr lang="es-ES_tradnl" sz="2400" dirty="0"/>
              <a:t>, </a:t>
            </a:r>
            <a:r>
              <a:rPr lang="es-ES_tradnl" sz="2400" dirty="0" err="1"/>
              <a:t>limited-privilege</a:t>
            </a:r>
            <a:r>
              <a:rPr lang="es-ES_tradnl" sz="2400" dirty="0"/>
              <a:t> </a:t>
            </a:r>
            <a:r>
              <a:rPr lang="es-ES_tradnl" sz="2400" dirty="0" err="1"/>
              <a:t>credentials</a:t>
            </a:r>
            <a:r>
              <a:rPr lang="es-ES_tradnl" sz="2400" dirty="0"/>
              <a:t> </a:t>
            </a:r>
            <a:r>
              <a:rPr lang="es-ES_tradnl" sz="2400" dirty="0" err="1"/>
              <a:t>for</a:t>
            </a:r>
            <a:r>
              <a:rPr lang="es-ES_tradnl" sz="2400" dirty="0"/>
              <a:t> IAM </a:t>
            </a:r>
            <a:r>
              <a:rPr lang="es-ES_tradnl" sz="2400" dirty="0" err="1"/>
              <a:t>users</a:t>
            </a:r>
            <a:r>
              <a:rPr lang="es-ES_tradnl" sz="2400" dirty="0"/>
              <a:t> </a:t>
            </a:r>
            <a:r>
              <a:rPr lang="es-ES_tradnl" sz="2400" dirty="0" err="1"/>
              <a:t>or</a:t>
            </a:r>
            <a:r>
              <a:rPr lang="es-ES_tradnl" sz="2400" dirty="0"/>
              <a:t> </a:t>
            </a:r>
            <a:r>
              <a:rPr lang="es-ES_tradnl" sz="2400" dirty="0" err="1"/>
              <a:t>for</a:t>
            </a:r>
            <a:r>
              <a:rPr lang="es-ES_tradnl" sz="2400" dirty="0"/>
              <a:t> </a:t>
            </a:r>
            <a:r>
              <a:rPr lang="es-ES_tradnl" sz="2400" dirty="0" err="1"/>
              <a:t>users</a:t>
            </a:r>
            <a:r>
              <a:rPr lang="es-ES_tradnl" sz="2400" dirty="0"/>
              <a:t> </a:t>
            </a:r>
            <a:r>
              <a:rPr lang="es-ES_tradnl" sz="2400" dirty="0" err="1"/>
              <a:t>that</a:t>
            </a:r>
            <a:r>
              <a:rPr lang="es-ES_tradnl" sz="2400" dirty="0"/>
              <a:t> </a:t>
            </a:r>
            <a:r>
              <a:rPr lang="es-ES_tradnl" sz="2400" dirty="0" err="1"/>
              <a:t>you</a:t>
            </a:r>
            <a:r>
              <a:rPr lang="es-ES_tradnl" sz="2400" dirty="0"/>
              <a:t> </a:t>
            </a:r>
            <a:r>
              <a:rPr lang="es-ES_tradnl" sz="2400" dirty="0" err="1"/>
              <a:t>authenticate</a:t>
            </a:r>
            <a:r>
              <a:rPr lang="es-ES_tradnl" sz="2400" dirty="0"/>
              <a:t> </a:t>
            </a:r>
            <a:r>
              <a:rPr lang="es-ES_tradnl" sz="2400" dirty="0" smtClean="0"/>
              <a:t>(</a:t>
            </a:r>
            <a:r>
              <a:rPr lang="es-ES_tradnl" sz="2400" dirty="0" err="1" smtClean="0"/>
              <a:t>also</a:t>
            </a:r>
            <a:r>
              <a:rPr lang="es-ES_tradnl" sz="2400" dirty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federated</a:t>
            </a:r>
            <a:r>
              <a:rPr lang="es-ES_tradnl" sz="2400" dirty="0" smtClean="0"/>
              <a:t> </a:t>
            </a:r>
            <a:r>
              <a:rPr lang="es-ES_tradnl" sz="2400" dirty="0" err="1"/>
              <a:t>users</a:t>
            </a:r>
            <a:r>
              <a:rPr lang="es-ES_tradnl" sz="2400" dirty="0" smtClean="0"/>
              <a:t>), and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instances</a:t>
            </a:r>
            <a:r>
              <a:rPr lang="es-ES_tradnl" sz="2400" dirty="0" smtClean="0"/>
              <a:t> (</a:t>
            </a:r>
            <a:r>
              <a:rPr lang="es-ES_tradnl" sz="2400" dirty="0" err="1"/>
              <a:t>i</a:t>
            </a:r>
            <a:r>
              <a:rPr lang="es-ES_tradnl" sz="2400" dirty="0" err="1" smtClean="0"/>
              <a:t>nstance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profile</a:t>
            </a:r>
            <a:r>
              <a:rPr lang="es-ES_tradnl" sz="2400" dirty="0" smtClean="0"/>
              <a:t>)</a:t>
            </a:r>
            <a:endParaRPr lang="es-ES_tradnl" altLang="en-US" sz="2400" dirty="0" smtClean="0"/>
          </a:p>
          <a:p>
            <a:r>
              <a:rPr lang="es-ES_tradnl" altLang="en-US" sz="2400" b="1" dirty="0" smtClean="0"/>
              <a:t>Key </a:t>
            </a:r>
            <a:r>
              <a:rPr lang="es-ES_tradnl" altLang="en-US" sz="2400" b="1" dirty="0" err="1" smtClean="0"/>
              <a:t>Pairs</a:t>
            </a:r>
            <a:r>
              <a:rPr lang="es-ES_tradnl" altLang="en-US" sz="2400" dirty="0" smtClean="0"/>
              <a:t>: </a:t>
            </a:r>
            <a:r>
              <a:rPr lang="es-ES_tradnl" sz="2400" dirty="0"/>
              <a:t>Key </a:t>
            </a:r>
            <a:r>
              <a:rPr lang="es-ES_tradnl" sz="2400" dirty="0" err="1"/>
              <a:t>pairs</a:t>
            </a:r>
            <a:r>
              <a:rPr lang="es-ES_tradnl" sz="2400" dirty="0"/>
              <a:t> are </a:t>
            </a:r>
            <a:r>
              <a:rPr lang="es-ES_tradnl" sz="2400" dirty="0" err="1"/>
              <a:t>used</a:t>
            </a:r>
            <a:r>
              <a:rPr lang="es-ES_tradnl" sz="2400" dirty="0"/>
              <a:t> </a:t>
            </a:r>
            <a:r>
              <a:rPr lang="es-ES_tradnl" sz="2400" dirty="0" err="1"/>
              <a:t>only</a:t>
            </a:r>
            <a:r>
              <a:rPr lang="es-ES_tradnl" sz="2400" dirty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:</a:t>
            </a:r>
          </a:p>
          <a:p>
            <a:pPr lvl="1"/>
            <a:r>
              <a:rPr lang="es-ES_tradnl" sz="2400" dirty="0" smtClean="0"/>
              <a:t>Amazon </a:t>
            </a:r>
            <a:r>
              <a:rPr lang="es-ES_tradnl" sz="2400" dirty="0"/>
              <a:t>EC2 </a:t>
            </a:r>
            <a:r>
              <a:rPr lang="es-ES_tradnl" sz="2400" dirty="0" smtClean="0"/>
              <a:t>(</a:t>
            </a:r>
            <a:r>
              <a:rPr lang="es-ES_tradnl" sz="2400" b="1" dirty="0" smtClean="0"/>
              <a:t>SSH</a:t>
            </a:r>
            <a:r>
              <a:rPr lang="es-ES_tradnl" sz="2400" dirty="0" smtClean="0"/>
              <a:t>) and </a:t>
            </a:r>
            <a:r>
              <a:rPr lang="es-ES_tradnl" sz="2400" dirty="0"/>
              <a:t>Amazon </a:t>
            </a:r>
            <a:r>
              <a:rPr lang="es-ES_tradnl" sz="2400" dirty="0" err="1" smtClean="0"/>
              <a:t>CloudFront</a:t>
            </a:r>
            <a:r>
              <a:rPr lang="es-ES_tradnl" sz="2400" dirty="0" smtClean="0"/>
              <a:t> </a:t>
            </a:r>
            <a:r>
              <a:rPr lang="es-ES_tradnl" altLang="en-US" sz="2400" dirty="0" smtClean="0"/>
              <a:t>(</a:t>
            </a:r>
            <a:r>
              <a:rPr lang="es-ES_tradnl" sz="2500" b="1" dirty="0" err="1" smtClean="0"/>
              <a:t>sign</a:t>
            </a:r>
            <a:r>
              <a:rPr lang="es-ES_tradnl" sz="2500" b="1" dirty="0" smtClean="0"/>
              <a:t> </a:t>
            </a:r>
            <a:r>
              <a:rPr lang="es-ES_tradnl" sz="2500" b="1" dirty="0" err="1"/>
              <a:t>URLs</a:t>
            </a:r>
            <a:r>
              <a:rPr lang="es-ES_tradnl" sz="2500" b="1" dirty="0"/>
              <a:t> </a:t>
            </a:r>
            <a:r>
              <a:rPr lang="es-ES_tradnl" sz="2500" b="1" dirty="0" err="1"/>
              <a:t>or</a:t>
            </a:r>
            <a:r>
              <a:rPr lang="es-ES_tradnl" sz="2500" b="1" dirty="0"/>
              <a:t> </a:t>
            </a:r>
            <a:r>
              <a:rPr lang="es-ES_tradnl" sz="2500" b="1" dirty="0" err="1" smtClean="0"/>
              <a:t>sign</a:t>
            </a:r>
            <a:r>
              <a:rPr lang="es-ES_tradnl" sz="2500" b="1" dirty="0" smtClean="0"/>
              <a:t> </a:t>
            </a:r>
            <a:r>
              <a:rPr lang="es-ES_tradnl" sz="2500" b="1" dirty="0"/>
              <a:t>cookies</a:t>
            </a:r>
            <a:r>
              <a:rPr lang="es-ES_tradnl" altLang="en-US" sz="2400" dirty="0" smtClean="0"/>
              <a:t>)</a:t>
            </a:r>
          </a:p>
          <a:p>
            <a:endParaRPr lang="es-ES_tradnl" altLang="en-US" sz="2400" dirty="0"/>
          </a:p>
          <a:p>
            <a:endParaRPr lang="es-ES_tradnl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814070" y="6475968"/>
            <a:ext cx="5428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*Become an IAM </a:t>
            </a:r>
            <a:r>
              <a:rPr lang="en-US" dirty="0"/>
              <a:t>Ninja: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youtu.be/Du478i9O_mc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14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73" y="1719660"/>
            <a:ext cx="6945039" cy="3418682"/>
          </a:xfrm>
        </p:spPr>
      </p:pic>
    </p:spTree>
    <p:extLst>
      <p:ext uri="{BB962C8B-B14F-4D97-AF65-F5344CB8AC3E}">
        <p14:creationId xmlns:p14="http://schemas.microsoft.com/office/powerpoint/2010/main" val="183825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AWS Metadata Server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18042"/>
            <a:ext cx="4884869" cy="4472157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s-ES_tradnl" altLang="en-US" sz="2400" b="1" dirty="0" smtClean="0"/>
              <a:t>“</a:t>
            </a:r>
            <a:r>
              <a:rPr lang="es-ES_tradnl" altLang="en-US" sz="2400" b="1" dirty="0" err="1" smtClean="0"/>
              <a:t>Instance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metadata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is</a:t>
            </a:r>
            <a:r>
              <a:rPr lang="es-ES_tradnl" altLang="en-US" sz="2400" b="1" dirty="0" smtClean="0"/>
              <a:t> data </a:t>
            </a:r>
            <a:r>
              <a:rPr lang="es-ES_tradnl" altLang="en-US" sz="2400" b="1" dirty="0" err="1" smtClean="0"/>
              <a:t>about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your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instance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that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you</a:t>
            </a:r>
            <a:r>
              <a:rPr lang="es-ES_tradnl" altLang="en-US" sz="2400" b="1" dirty="0" smtClean="0"/>
              <a:t> can use to configure </a:t>
            </a:r>
            <a:r>
              <a:rPr lang="es-ES_tradnl" altLang="en-US" sz="2400" b="1" dirty="0" err="1" smtClean="0"/>
              <a:t>or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manage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the</a:t>
            </a:r>
            <a:r>
              <a:rPr lang="es-ES_tradnl" altLang="en-US" sz="2400" b="1" dirty="0" smtClean="0"/>
              <a:t> running </a:t>
            </a:r>
            <a:r>
              <a:rPr lang="es-ES_tradnl" altLang="en-US" sz="2400" b="1" dirty="0" err="1" smtClean="0"/>
              <a:t>instance</a:t>
            </a:r>
            <a:r>
              <a:rPr lang="es-ES_tradnl" altLang="en-US" sz="2400" b="1" dirty="0" smtClean="0"/>
              <a:t>”</a:t>
            </a:r>
          </a:p>
          <a:p>
            <a:pPr marL="0" indent="0">
              <a:buNone/>
            </a:pPr>
            <a:endParaRPr lang="es-ES_tradnl" altLang="en-US" sz="2400" b="1" dirty="0" smtClean="0"/>
          </a:p>
          <a:p>
            <a:pPr marL="0" indent="0">
              <a:buNone/>
            </a:pPr>
            <a:r>
              <a:rPr lang="es-ES_tradnl" altLang="en-US" sz="2400" b="1" dirty="0" smtClean="0"/>
              <a:t>“</a:t>
            </a:r>
            <a:r>
              <a:rPr lang="es-ES_tradnl" altLang="en-US" sz="2400" b="1" dirty="0" err="1" smtClean="0"/>
              <a:t>Anyone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who</a:t>
            </a:r>
            <a:r>
              <a:rPr lang="es-ES_tradnl" altLang="en-US" sz="2400" b="1" dirty="0" smtClean="0"/>
              <a:t> can </a:t>
            </a:r>
            <a:r>
              <a:rPr lang="es-ES_tradnl" altLang="en-US" sz="2400" b="1" dirty="0" err="1" smtClean="0"/>
              <a:t>access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the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instance</a:t>
            </a:r>
            <a:r>
              <a:rPr lang="es-ES_tradnl" altLang="en-US" sz="2400" b="1" dirty="0" smtClean="0"/>
              <a:t> can </a:t>
            </a:r>
            <a:r>
              <a:rPr lang="es-ES_tradnl" altLang="en-US" sz="2400" b="1" dirty="0" err="1" smtClean="0"/>
              <a:t>view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its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metadata</a:t>
            </a:r>
            <a:r>
              <a:rPr lang="es-ES_tradnl" altLang="en-US" sz="2400" b="1" dirty="0" smtClean="0"/>
              <a:t>. </a:t>
            </a:r>
            <a:r>
              <a:rPr lang="es-ES_tradnl" altLang="en-US" sz="2400" b="1" dirty="0" err="1" smtClean="0"/>
              <a:t>Therefore</a:t>
            </a:r>
            <a:r>
              <a:rPr lang="es-ES_tradnl" altLang="en-US" sz="2400" b="1" dirty="0" smtClean="0"/>
              <a:t>, </a:t>
            </a:r>
            <a:r>
              <a:rPr lang="es-ES_tradnl" altLang="en-US" sz="2400" b="1" dirty="0" err="1" smtClean="0"/>
              <a:t>you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should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take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suitable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precautions</a:t>
            </a:r>
            <a:r>
              <a:rPr lang="es-ES_tradnl" altLang="en-US" sz="2400" b="1" dirty="0" smtClean="0"/>
              <a:t> to </a:t>
            </a:r>
            <a:r>
              <a:rPr lang="es-ES_tradnl" altLang="en-US" sz="2400" b="1" dirty="0" err="1" smtClean="0"/>
              <a:t>protect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sensitive</a:t>
            </a:r>
            <a:r>
              <a:rPr lang="es-ES_tradnl" altLang="en-US" sz="2400" b="1" dirty="0" smtClean="0"/>
              <a:t> data”</a:t>
            </a:r>
            <a:endParaRPr lang="es-ES_tradnl" altLang="en-US" sz="2400" dirty="0" smtClean="0"/>
          </a:p>
          <a:p>
            <a:endParaRPr lang="es-ES_tradnl" altLang="en-US" sz="2400" dirty="0"/>
          </a:p>
          <a:p>
            <a:endParaRPr lang="es-ES_tradnl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555889" y="1582830"/>
            <a:ext cx="5238974" cy="494258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curl http://169.254.169.254/latest/meta-data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ami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-id</a:t>
            </a: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ami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-launch-index</a:t>
            </a: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ami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-manifest-path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block-device-mapping/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Hostname</a:t>
            </a: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instance-action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instance-id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instance-type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local-hostname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local-ipv4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Mac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metrics/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network/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placement/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product-codes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Profile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public-keys/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reservation-id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security-groups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services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13908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Common incidents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18042"/>
            <a:ext cx="9499899" cy="4472157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Access Keys compromise, abuses </a:t>
            </a:r>
            <a:r>
              <a:rPr lang="en-US" altLang="x-none" b="1" dirty="0">
                <a:solidFill>
                  <a:srgbClr val="000000"/>
                </a:solidFill>
              </a:rPr>
              <a:t>of unconsciously published keys</a:t>
            </a:r>
            <a:r>
              <a:rPr lang="en-US" altLang="x-none" dirty="0">
                <a:solidFill>
                  <a:srgbClr val="000000"/>
                </a:solidFill>
              </a:rPr>
              <a:t>: e.g. a developer publishing their keys on </a:t>
            </a:r>
            <a:r>
              <a:rPr lang="en-US" altLang="x-none" dirty="0" err="1" smtClean="0">
                <a:solidFill>
                  <a:srgbClr val="000000"/>
                </a:solidFill>
              </a:rPr>
              <a:t>SourceCode</a:t>
            </a:r>
            <a:r>
              <a:rPr lang="en-US" altLang="x-none" dirty="0" smtClean="0">
                <a:solidFill>
                  <a:srgbClr val="000000"/>
                </a:solidFill>
              </a:rPr>
              <a:t> repo (</a:t>
            </a:r>
            <a:r>
              <a:rPr lang="en-US" altLang="x-none" dirty="0" err="1" smtClean="0">
                <a:solidFill>
                  <a:srgbClr val="000000"/>
                </a:solidFill>
              </a:rPr>
              <a:t>Github</a:t>
            </a:r>
            <a:r>
              <a:rPr lang="en-US" altLang="x-none" dirty="0" smtClean="0">
                <a:solidFill>
                  <a:srgbClr val="000000"/>
                </a:solidFill>
              </a:rPr>
              <a:t>, </a:t>
            </a:r>
            <a:r>
              <a:rPr lang="en-US" altLang="x-none" dirty="0" err="1" smtClean="0">
                <a:solidFill>
                  <a:srgbClr val="000000"/>
                </a:solidFill>
              </a:rPr>
              <a:t>Bitbucket</a:t>
            </a:r>
            <a:r>
              <a:rPr lang="en-US" altLang="x-none" dirty="0" smtClean="0">
                <a:solidFill>
                  <a:srgbClr val="000000"/>
                </a:solidFill>
              </a:rPr>
              <a:t>, </a:t>
            </a:r>
            <a:r>
              <a:rPr lang="en-US" altLang="x-none" dirty="0" err="1" smtClean="0">
                <a:solidFill>
                  <a:srgbClr val="000000"/>
                </a:solidFill>
              </a:rPr>
              <a:t>etc</a:t>
            </a:r>
            <a:r>
              <a:rPr lang="en-US" altLang="x-none" dirty="0">
                <a:solidFill>
                  <a:srgbClr val="000000"/>
                </a:solidFill>
              </a:rPr>
              <a:t>)</a:t>
            </a:r>
            <a:r>
              <a:rPr lang="en-US" altLang="x-none" dirty="0" smtClean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when </a:t>
            </a:r>
            <a:r>
              <a:rPr lang="en-US" altLang="x-none" dirty="0" smtClean="0">
                <a:solidFill>
                  <a:srgbClr val="000000"/>
                </a:solidFill>
              </a:rPr>
              <a:t>commit, keys stolen from workstation, keys hardcoded in application files (bin or </a:t>
            </a:r>
            <a:r>
              <a:rPr lang="en-US" altLang="x-none" dirty="0" err="1" smtClean="0">
                <a:solidFill>
                  <a:srgbClr val="000000"/>
                </a:solidFill>
              </a:rPr>
              <a:t>config</a:t>
            </a:r>
            <a:r>
              <a:rPr lang="en-US" altLang="x-none" dirty="0" smtClean="0">
                <a:solidFill>
                  <a:srgbClr val="000000"/>
                </a:solidFill>
              </a:rPr>
              <a:t>), </a:t>
            </a:r>
            <a:r>
              <a:rPr lang="en-US" altLang="x-none" dirty="0">
                <a:solidFill>
                  <a:srgbClr val="000000"/>
                </a:solidFill>
              </a:rPr>
              <a:t>resources created for criminal purposes, mining, etc</a:t>
            </a:r>
            <a:r>
              <a:rPr lang="en-US" altLang="x-none" dirty="0" smtClean="0">
                <a:solidFill>
                  <a:srgbClr val="000000"/>
                </a:solidFill>
              </a:rPr>
              <a:t>.</a:t>
            </a:r>
          </a:p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Phishing attacks: </a:t>
            </a:r>
            <a:r>
              <a:rPr lang="en-US" altLang="x-none" dirty="0" smtClean="0">
                <a:solidFill>
                  <a:srgbClr val="000000"/>
                </a:solidFill>
              </a:rPr>
              <a:t>your instance is going to be retired (targeted to admins). Hard to detect </a:t>
            </a:r>
            <a:r>
              <a:rPr lang="en-US" altLang="x-none" dirty="0" err="1" smtClean="0">
                <a:solidFill>
                  <a:srgbClr val="000000"/>
                </a:solidFill>
              </a:rPr>
              <a:t>phising</a:t>
            </a:r>
            <a:r>
              <a:rPr lang="en-US" altLang="x-none" dirty="0" smtClean="0">
                <a:solidFill>
                  <a:srgbClr val="000000"/>
                </a:solidFill>
              </a:rPr>
              <a:t> </a:t>
            </a:r>
            <a:r>
              <a:rPr lang="en-US" altLang="x-none" dirty="0" err="1" smtClean="0">
                <a:solidFill>
                  <a:srgbClr val="000000"/>
                </a:solidFill>
              </a:rPr>
              <a:t>bc</a:t>
            </a:r>
            <a:r>
              <a:rPr lang="en-US" altLang="x-none" dirty="0" smtClean="0">
                <a:solidFill>
                  <a:srgbClr val="000000"/>
                </a:solidFill>
              </a:rPr>
              <a:t> comes with HTTPS, S3, etc.</a:t>
            </a:r>
            <a:endParaRPr lang="en-US" altLang="x-none" b="1" dirty="0" smtClean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Compromised </a:t>
            </a:r>
            <a:r>
              <a:rPr lang="en-US" altLang="x-none" b="1" dirty="0">
                <a:solidFill>
                  <a:srgbClr val="000000"/>
                </a:solidFill>
              </a:rPr>
              <a:t>resources</a:t>
            </a:r>
            <a:r>
              <a:rPr lang="en-US" altLang="x-none" dirty="0">
                <a:solidFill>
                  <a:srgbClr val="000000"/>
                </a:solidFill>
              </a:rPr>
              <a:t>: e.g. an </a:t>
            </a:r>
            <a:r>
              <a:rPr lang="en-US" altLang="x-none" b="1" dirty="0">
                <a:solidFill>
                  <a:srgbClr val="000000"/>
                </a:solidFill>
              </a:rPr>
              <a:t>unpatched</a:t>
            </a:r>
            <a:r>
              <a:rPr lang="en-US" altLang="x-none" dirty="0">
                <a:solidFill>
                  <a:srgbClr val="000000"/>
                </a:solidFill>
              </a:rPr>
              <a:t> EC2 instance may be infected with malware and act as a </a:t>
            </a:r>
            <a:r>
              <a:rPr lang="en-US" altLang="x-none" dirty="0" smtClean="0">
                <a:solidFill>
                  <a:srgbClr val="000000"/>
                </a:solidFill>
              </a:rPr>
              <a:t>botnet. </a:t>
            </a:r>
            <a:r>
              <a:rPr lang="en-US" altLang="x-none" b="1" dirty="0" err="1" smtClean="0">
                <a:solidFill>
                  <a:srgbClr val="000000"/>
                </a:solidFill>
              </a:rPr>
              <a:t>Poisioned</a:t>
            </a:r>
            <a:r>
              <a:rPr lang="en-US" altLang="x-none" dirty="0" smtClean="0">
                <a:solidFill>
                  <a:srgbClr val="000000"/>
                </a:solidFill>
              </a:rPr>
              <a:t> AMI.</a:t>
            </a:r>
            <a:endParaRPr lang="en-US" altLang="x-none" dirty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Unintentional abuses</a:t>
            </a:r>
            <a:r>
              <a:rPr lang="en-US" altLang="x-none" dirty="0">
                <a:solidFill>
                  <a:srgbClr val="000000"/>
                </a:solidFill>
              </a:rPr>
              <a:t>: e.g. a crawler-type own process being classified as a DDoS attack by a third party.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Abuses committed by users</a:t>
            </a:r>
            <a:r>
              <a:rPr lang="en-US" altLang="x-none" dirty="0">
                <a:solidFill>
                  <a:srgbClr val="000000"/>
                </a:solidFill>
              </a:rPr>
              <a:t>: e.g. malware or other type of illegal content being published by the end user of an AWS service on a public S3 bucket</a:t>
            </a:r>
            <a:r>
              <a:rPr lang="en-US" altLang="x-none" dirty="0" smtClean="0">
                <a:solidFill>
                  <a:srgbClr val="000000"/>
                </a:solidFill>
              </a:rPr>
              <a:t>.</a:t>
            </a:r>
            <a:endParaRPr lang="en-US" altLang="x-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1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/>
              <a:t>Common incidents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5769"/>
            <a:ext cx="9355138" cy="4472157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spcBef>
                <a:spcPts val="713"/>
              </a:spcBef>
            </a:pPr>
            <a:r>
              <a:rPr lang="en-US" b="1" dirty="0" smtClean="0"/>
              <a:t>Application running </a:t>
            </a:r>
            <a:r>
              <a:rPr lang="en-US" b="1" dirty="0"/>
              <a:t>in a </a:t>
            </a:r>
            <a:r>
              <a:rPr lang="en-US" b="1" dirty="0" smtClean="0"/>
              <a:t>role</a:t>
            </a:r>
            <a:r>
              <a:rPr lang="en-US" dirty="0" smtClean="0"/>
              <a:t>: can lead to an access to the application role and stole Access Key or access </a:t>
            </a:r>
            <a:r>
              <a:rPr lang="en-US" dirty="0"/>
              <a:t>m</a:t>
            </a:r>
            <a:r>
              <a:rPr lang="en-US" dirty="0" smtClean="0"/>
              <a:t>etadata service</a:t>
            </a:r>
            <a:endParaRPr lang="en-US" altLang="x-none" b="1" dirty="0" smtClean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Abuses </a:t>
            </a:r>
            <a:r>
              <a:rPr lang="en-US" altLang="x-none" b="1" dirty="0">
                <a:solidFill>
                  <a:srgbClr val="000000"/>
                </a:solidFill>
              </a:rPr>
              <a:t>related to configuration failures</a:t>
            </a:r>
            <a:r>
              <a:rPr lang="en-US" altLang="x-none" dirty="0">
                <a:solidFill>
                  <a:srgbClr val="000000"/>
                </a:solidFill>
              </a:rPr>
              <a:t>: e.g. a web-based proxy service incorrectly configured being used as an open proxy. SMTP relay, etc. </a:t>
            </a:r>
            <a:endParaRPr lang="en-US" altLang="x-none" dirty="0" smtClean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Infection through 3</a:t>
            </a:r>
            <a:r>
              <a:rPr lang="en-US" altLang="x-none" b="1" baseline="30000" dirty="0" smtClean="0">
                <a:solidFill>
                  <a:srgbClr val="000000"/>
                </a:solidFill>
              </a:rPr>
              <a:t>rd</a:t>
            </a:r>
            <a:r>
              <a:rPr lang="en-US" altLang="x-none" b="1" dirty="0" smtClean="0">
                <a:solidFill>
                  <a:srgbClr val="000000"/>
                </a:solidFill>
              </a:rPr>
              <a:t> party services</a:t>
            </a:r>
            <a:r>
              <a:rPr lang="en-US" altLang="x-none" dirty="0" smtClean="0">
                <a:solidFill>
                  <a:srgbClr val="000000"/>
                </a:solidFill>
              </a:rPr>
              <a:t>: you give them keys to perform actions (</a:t>
            </a:r>
            <a:r>
              <a:rPr lang="en-US" altLang="x-none" dirty="0" err="1" smtClean="0">
                <a:solidFill>
                  <a:srgbClr val="000000"/>
                </a:solidFill>
              </a:rPr>
              <a:t>DataDog</a:t>
            </a:r>
            <a:r>
              <a:rPr lang="en-US" altLang="x-none" dirty="0" smtClean="0">
                <a:solidFill>
                  <a:srgbClr val="000000"/>
                </a:solidFill>
              </a:rPr>
              <a:t> incident 2016)</a:t>
            </a:r>
            <a:endParaRPr lang="en-US" altLang="x-none" dirty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Hybrid attacks</a:t>
            </a:r>
            <a:r>
              <a:rPr lang="en-US" altLang="x-none" dirty="0">
                <a:solidFill>
                  <a:srgbClr val="000000"/>
                </a:solidFill>
              </a:rPr>
              <a:t>: attacks partly carried out from a Cloud-based system or data storing on S3, even when mobile devices or personal computers are used.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Organized crime of all sort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False positives</a:t>
            </a:r>
          </a:p>
          <a:p>
            <a:pPr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Did I say </a:t>
            </a:r>
            <a:r>
              <a:rPr lang="en-US" altLang="x-none" b="1" dirty="0" smtClean="0">
                <a:solidFill>
                  <a:srgbClr val="000000"/>
                </a:solidFill>
              </a:rPr>
              <a:t>CONFIGURATION FAILURES*</a:t>
            </a:r>
            <a:r>
              <a:rPr lang="en-US" altLang="x-none" dirty="0" smtClean="0">
                <a:solidFill>
                  <a:srgbClr val="000000"/>
                </a:solidFill>
              </a:rPr>
              <a:t>?</a:t>
            </a:r>
            <a:endParaRPr lang="en-US" altLang="x-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4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3539" y="5817630"/>
            <a:ext cx="1114492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Create a new one: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sts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get-session-token --duration-seconds 129600</a:t>
            </a:r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Persistence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0767"/>
            <a:ext cx="10375900" cy="4827159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Instance compromised might become Access Keys Compromised</a:t>
            </a:r>
          </a:p>
          <a:p>
            <a:pPr lvl="1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Metadata service (inside an Instance)</a:t>
            </a:r>
          </a:p>
          <a:p>
            <a:pPr lvl="2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curl http://169.254.169.254/latest/meta-data/iam</a:t>
            </a:r>
            <a:r>
              <a:rPr lang="en-US" altLang="x-none" dirty="0" smtClean="0">
                <a:solidFill>
                  <a:srgbClr val="000000"/>
                </a:solidFill>
              </a:rPr>
              <a:t>/</a:t>
            </a:r>
          </a:p>
          <a:p>
            <a:pPr lvl="2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curl </a:t>
            </a:r>
            <a:r>
              <a:rPr lang="en-US" altLang="x-none" dirty="0">
                <a:solidFill>
                  <a:srgbClr val="000000"/>
                </a:solidFill>
              </a:rPr>
              <a:t>http://169.254.169.254/latest/meta-data/</a:t>
            </a:r>
            <a:r>
              <a:rPr lang="en-US" altLang="x-none" dirty="0" err="1">
                <a:solidFill>
                  <a:srgbClr val="000000"/>
                </a:solidFill>
              </a:rPr>
              <a:t>iam</a:t>
            </a:r>
            <a:r>
              <a:rPr lang="en-US" altLang="x-none" dirty="0">
                <a:solidFill>
                  <a:srgbClr val="000000"/>
                </a:solidFill>
              </a:rPr>
              <a:t>/security-credentials</a:t>
            </a:r>
            <a:r>
              <a:rPr lang="en-US" altLang="x-none" dirty="0" smtClean="0">
                <a:solidFill>
                  <a:srgbClr val="000000"/>
                </a:solidFill>
              </a:rPr>
              <a:t>/&lt;*</a:t>
            </a:r>
            <a:r>
              <a:rPr lang="en-US" altLang="x-none" dirty="0" err="1" smtClean="0">
                <a:solidFill>
                  <a:srgbClr val="000000"/>
                </a:solidFill>
              </a:rPr>
              <a:t>instanceRole</a:t>
            </a:r>
            <a:r>
              <a:rPr lang="en-US" altLang="x-none" dirty="0" smtClean="0">
                <a:solidFill>
                  <a:srgbClr val="000000"/>
                </a:solidFill>
              </a:rPr>
              <a:t>&gt;</a:t>
            </a:r>
          </a:p>
          <a:p>
            <a:pPr lvl="2">
              <a:spcBef>
                <a:spcPts val="713"/>
              </a:spcBef>
            </a:pPr>
            <a:endParaRPr lang="en-US" altLang="x-none" dirty="0" smtClean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" y="3584229"/>
            <a:ext cx="11144922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{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Code" : "Success",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LastUpdated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"2017-02-02T03:07:42Z",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Type" : "AWS-HMAC",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AccessKeyId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ASIAIWCR2OKMVILEXAMPLE",  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SecretAccessKey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DVvxzikewoVBrZN30fFBdEQdTczm1WuGOLXC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Token" :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FQoDYXdzELT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//////////wEaDH7/lKtowqytymR0bSK3A0VAup4Atle7I3P6N6aRKCNpPIqt===SHORTENED",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Expiration" : "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2017-02-02T09:22:37Z”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47333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50243" y="6471670"/>
            <a:ext cx="3841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*If it has been </a:t>
            </a:r>
            <a:r>
              <a:rPr lang="en-US" dirty="0" smtClean="0">
                <a:solidFill>
                  <a:srgbClr val="000000"/>
                </a:solidFill>
              </a:rPr>
              <a:t>attached to the 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65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3539" y="5817630"/>
            <a:ext cx="1114492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Create a new one: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sts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get-session-token --duration-seconds 129600</a:t>
            </a:r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Persistence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0767"/>
            <a:ext cx="9355138" cy="4827159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Instance compromised might become a Key Compromised</a:t>
            </a:r>
          </a:p>
          <a:p>
            <a:pPr lvl="1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Metadata service (inside an instance)</a:t>
            </a:r>
          </a:p>
          <a:p>
            <a:pPr lvl="2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curl http://169.254.169.254/latest/meta-data/iam</a:t>
            </a:r>
            <a:r>
              <a:rPr lang="en-US" altLang="x-none" dirty="0" smtClean="0">
                <a:solidFill>
                  <a:srgbClr val="000000"/>
                </a:solidFill>
              </a:rPr>
              <a:t>/</a:t>
            </a:r>
          </a:p>
          <a:p>
            <a:pPr lvl="2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curl </a:t>
            </a:r>
            <a:r>
              <a:rPr lang="en-US" altLang="x-none" dirty="0">
                <a:solidFill>
                  <a:srgbClr val="000000"/>
                </a:solidFill>
              </a:rPr>
              <a:t>http://169.254.169.254/latest/meta-data/iam/security-credentials</a:t>
            </a:r>
            <a:r>
              <a:rPr lang="en-US" altLang="x-none" dirty="0" smtClean="0">
                <a:solidFill>
                  <a:srgbClr val="000000"/>
                </a:solidFill>
              </a:rPr>
              <a:t>/&lt;</a:t>
            </a:r>
            <a:r>
              <a:rPr lang="en-US" altLang="x-none" dirty="0" err="1" smtClean="0">
                <a:solidFill>
                  <a:srgbClr val="000000"/>
                </a:solidFill>
              </a:rPr>
              <a:t>instanceRole</a:t>
            </a:r>
            <a:r>
              <a:rPr lang="en-US" altLang="x-none" dirty="0" smtClean="0">
                <a:solidFill>
                  <a:srgbClr val="000000"/>
                </a:solidFill>
              </a:rPr>
              <a:t>&gt;</a:t>
            </a:r>
          </a:p>
          <a:p>
            <a:pPr lvl="2">
              <a:spcBef>
                <a:spcPts val="713"/>
              </a:spcBef>
            </a:pPr>
            <a:endParaRPr lang="en-US" altLang="x-none" dirty="0" smtClean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" y="3584229"/>
            <a:ext cx="11144922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{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Code" : "Success",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LastUpdated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"2017-02-02T03:07:42Z",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Type" : "AWS-HMAC",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AccessKeyId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ASIAIWCR2OKMVILEXAMPLE",  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SecretAccessKey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DVvxzikewoVBrZN30fFBdEQdTczm1WuGOLXC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Token" :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FQoDYXdzELT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//////////wEaDH7/lKtowqytymR0bSK3A0VAup4Atle7I3P6N6aRKCNpPIqt===SHORTENED",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Expiration" : "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2017-02-02T09:22:37Z”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 rot="20739509">
            <a:off x="1320609" y="867464"/>
            <a:ext cx="9764130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x-none" sz="5400" b="1" dirty="0" smtClean="0">
                <a:solidFill>
                  <a:srgbClr val="FF0000"/>
                </a:solidFill>
              </a:rPr>
              <a:t>Let’s the Party </a:t>
            </a:r>
            <a:r>
              <a:rPr lang="en-US" altLang="x-none" sz="5400" b="1" dirty="0">
                <a:solidFill>
                  <a:srgbClr val="FF0000"/>
                </a:solidFill>
              </a:rPr>
              <a:t>B</a:t>
            </a:r>
            <a:r>
              <a:rPr lang="en-US" altLang="x-none" sz="5400" b="1" dirty="0" smtClean="0">
                <a:solidFill>
                  <a:srgbClr val="FF0000"/>
                </a:solidFill>
              </a:rPr>
              <a:t>egins! Lateral movement, snapshots, attach volumes, </a:t>
            </a:r>
            <a:r>
              <a:rPr lang="en-US" altLang="x-none" sz="5400" b="1" dirty="0">
                <a:solidFill>
                  <a:srgbClr val="FF0000"/>
                </a:solidFill>
              </a:rPr>
              <a:t>roles, </a:t>
            </a:r>
            <a:r>
              <a:rPr lang="en-US" altLang="x-none" sz="5400" b="1" dirty="0" smtClean="0">
                <a:solidFill>
                  <a:srgbClr val="FF0000"/>
                </a:solidFill>
              </a:rPr>
              <a:t>policies, API GW + </a:t>
            </a:r>
            <a:r>
              <a:rPr lang="en-US" altLang="x-none" sz="5400" b="1" dirty="0" err="1" smtClean="0">
                <a:solidFill>
                  <a:srgbClr val="FF0000"/>
                </a:solidFill>
              </a:rPr>
              <a:t>serverless</a:t>
            </a:r>
            <a:r>
              <a:rPr lang="en-US" altLang="x-none" sz="5400" b="1" dirty="0" smtClean="0">
                <a:solidFill>
                  <a:srgbClr val="FF0000"/>
                </a:solidFill>
              </a:rPr>
              <a:t> backdoor, ransomware</a:t>
            </a:r>
            <a:r>
              <a:rPr lang="mr-IN" altLang="x-none" sz="5400" b="1" dirty="0" smtClean="0">
                <a:solidFill>
                  <a:srgbClr val="FF0000"/>
                </a:solidFill>
              </a:rPr>
              <a:t>…</a:t>
            </a:r>
            <a:r>
              <a:rPr lang="es-ES" altLang="x-none" sz="5400" b="1" dirty="0" smtClean="0">
                <a:solidFill>
                  <a:srgbClr val="FF0000"/>
                </a:solidFill>
              </a:rPr>
              <a:t> </a:t>
            </a:r>
            <a:r>
              <a:rPr lang="es-ES" altLang="x-none" sz="5400" b="1" dirty="0" err="1" smtClean="0">
                <a:solidFill>
                  <a:srgbClr val="FF0000"/>
                </a:solidFill>
              </a:rPr>
              <a:t>Metasploit</a:t>
            </a:r>
            <a:r>
              <a:rPr lang="es-ES" altLang="x-none" sz="5400" b="1" dirty="0" smtClean="0">
                <a:solidFill>
                  <a:srgbClr val="FF0000"/>
                </a:solidFill>
              </a:rPr>
              <a:t> </a:t>
            </a:r>
            <a:r>
              <a:rPr lang="es-ES" altLang="x-none" sz="5400" b="1" dirty="0" err="1" smtClean="0">
                <a:solidFill>
                  <a:srgbClr val="FF0000"/>
                </a:solidFill>
              </a:rPr>
              <a:t>is</a:t>
            </a:r>
            <a:r>
              <a:rPr lang="es-ES" altLang="x-none" sz="5400" b="1" dirty="0" smtClean="0">
                <a:solidFill>
                  <a:srgbClr val="FF0000"/>
                </a:solidFill>
              </a:rPr>
              <a:t> </a:t>
            </a:r>
            <a:r>
              <a:rPr lang="es-ES" altLang="x-none" sz="5400" b="1" dirty="0" err="1" smtClean="0">
                <a:solidFill>
                  <a:srgbClr val="FF0000"/>
                </a:solidFill>
              </a:rPr>
              <a:t>your</a:t>
            </a:r>
            <a:r>
              <a:rPr lang="es-ES" altLang="x-none" sz="5400" b="1" dirty="0" smtClean="0">
                <a:solidFill>
                  <a:srgbClr val="FF0000"/>
                </a:solidFill>
              </a:rPr>
              <a:t> </a:t>
            </a:r>
            <a:r>
              <a:rPr lang="es-ES" altLang="x-none" sz="5400" b="1" dirty="0" err="1" smtClean="0">
                <a:solidFill>
                  <a:srgbClr val="FF0000"/>
                </a:solidFill>
              </a:rPr>
              <a:t>friend</a:t>
            </a:r>
            <a:r>
              <a:rPr lang="es-ES" altLang="x-none" sz="5400" b="1" dirty="0" smtClean="0">
                <a:solidFill>
                  <a:srgbClr val="FF0000"/>
                </a:solidFill>
              </a:rPr>
              <a:t> </a:t>
            </a:r>
            <a:r>
              <a:rPr lang="es-ES" altLang="x-none" sz="5400" b="1" dirty="0" smtClean="0">
                <a:solidFill>
                  <a:srgbClr val="FF0000"/>
                </a:solidFill>
                <a:sym typeface="Wingdings"/>
              </a:rPr>
              <a:t>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" y="47333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26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489" y="1825625"/>
            <a:ext cx="379391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Who is auditing </a:t>
            </a:r>
            <a:r>
              <a:rPr lang="en-US" dirty="0" err="1" smtClean="0"/>
              <a:t>serverless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Amazon Lambda </a:t>
            </a:r>
          </a:p>
          <a:p>
            <a:pPr lvl="1"/>
            <a:r>
              <a:rPr lang="en-US" dirty="0" err="1" smtClean="0"/>
              <a:t>CloudWatch</a:t>
            </a:r>
            <a:endParaRPr lang="en-US" dirty="0" smtClean="0"/>
          </a:p>
          <a:p>
            <a:r>
              <a:rPr lang="en-US" dirty="0" smtClean="0"/>
              <a:t>Azure Cloud Functions</a:t>
            </a:r>
          </a:p>
          <a:p>
            <a:pPr lvl="1"/>
            <a:r>
              <a:rPr lang="en-US" dirty="0" err="1" smtClean="0"/>
              <a:t>WebJobs</a:t>
            </a:r>
            <a:endParaRPr lang="en-US" dirty="0" smtClean="0"/>
          </a:p>
          <a:p>
            <a:r>
              <a:rPr lang="en-US" dirty="0" smtClean="0"/>
              <a:t>Google Cloud Functions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36" y="2161904"/>
            <a:ext cx="7485693" cy="3405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354" y="1027906"/>
            <a:ext cx="6534622" cy="5411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715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MadKing</a:t>
            </a:r>
            <a:r>
              <a:rPr lang="en-US" dirty="0" smtClean="0"/>
              <a:t>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github.com/ThreatResponse/mad-king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Using stolen access keys. Uses </a:t>
            </a:r>
            <a:r>
              <a:rPr lang="en-US" dirty="0" err="1" smtClean="0"/>
              <a:t>Zappa.io</a:t>
            </a:r>
            <a:r>
              <a:rPr lang="en-US" dirty="0" smtClean="0"/>
              <a:t>. Creates an API Gateway and Lambda function</a:t>
            </a:r>
          </a:p>
          <a:p>
            <a:r>
              <a:rPr lang="en-US" dirty="0" smtClean="0"/>
              <a:t>Features</a:t>
            </a:r>
            <a:endParaRPr lang="en-US" dirty="0"/>
          </a:p>
          <a:p>
            <a:pPr lvl="1"/>
            <a:r>
              <a:rPr lang="en-US" dirty="0"/>
              <a:t>Disable </a:t>
            </a:r>
            <a:r>
              <a:rPr lang="en-US" dirty="0" err="1"/>
              <a:t>CloudTrails</a:t>
            </a:r>
            <a:endParaRPr lang="en-US" dirty="0"/>
          </a:p>
          <a:p>
            <a:pPr lvl="1"/>
            <a:r>
              <a:rPr lang="en-US" dirty="0"/>
              <a:t>Encrypt </a:t>
            </a:r>
            <a:r>
              <a:rPr lang="en-US" dirty="0" err="1"/>
              <a:t>CloudTrails</a:t>
            </a:r>
            <a:endParaRPr lang="en-US" dirty="0"/>
          </a:p>
          <a:p>
            <a:pPr lvl="1"/>
            <a:r>
              <a:rPr lang="en-US" dirty="0"/>
              <a:t>Generate New Developer Access Keys</a:t>
            </a:r>
          </a:p>
          <a:p>
            <a:pPr lvl="1"/>
            <a:r>
              <a:rPr lang="en-US" dirty="0"/>
              <a:t>Stop Instances</a:t>
            </a:r>
          </a:p>
          <a:p>
            <a:pPr lvl="1"/>
            <a:r>
              <a:rPr lang="en-US" dirty="0"/>
              <a:t>Terminate Instances</a:t>
            </a:r>
          </a:p>
          <a:p>
            <a:pPr lvl="1"/>
            <a:r>
              <a:rPr lang="en-US" dirty="0"/>
              <a:t>Burn them all </a:t>
            </a:r>
            <a:r>
              <a:rPr lang="en-US" dirty="0" smtClean="0"/>
              <a:t>(Destroy </a:t>
            </a:r>
            <a:r>
              <a:rPr lang="en-US" dirty="0"/>
              <a:t>all </a:t>
            </a:r>
            <a:r>
              <a:rPr lang="en-US" dirty="0" smtClean="0"/>
              <a:t>instances) </a:t>
            </a:r>
            <a:r>
              <a:rPr lang="mr-IN" dirty="0" smtClean="0"/>
              <a:t>–</a:t>
            </a:r>
            <a:r>
              <a:rPr lang="en-US" dirty="0" smtClean="0"/>
              <a:t> really Mad King \m/ 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61074" y="6311900"/>
            <a:ext cx="8046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://danielgrzelak.com/backdooring-an-aws-account-da007d36f8f9#.</a:t>
            </a:r>
            <a:r>
              <a:rPr lang="en-US" dirty="0" smtClean="0">
                <a:hlinkClick r:id="rId3"/>
              </a:rPr>
              <a:t>ut0x2bjv5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5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2" y="365125"/>
            <a:ext cx="7662272" cy="5032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11" y="1101292"/>
            <a:ext cx="8497789" cy="5513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26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Infection Toolkit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github.com/Miserlou/mackenzie</a:t>
            </a:r>
            <a:r>
              <a:rPr lang="en-US" dirty="0" smtClean="0"/>
              <a:t> (</a:t>
            </a:r>
            <a:r>
              <a:rPr lang="en-US" dirty="0" err="1" smtClean="0"/>
              <a:t>zappa.io</a:t>
            </a:r>
            <a:r>
              <a:rPr lang="en-US" dirty="0" smtClean="0"/>
              <a:t> guy)</a:t>
            </a:r>
          </a:p>
          <a:p>
            <a:r>
              <a:rPr lang="en-US" dirty="0"/>
              <a:t>Persistent Lambda Malware </a:t>
            </a:r>
            <a:r>
              <a:rPr lang="en-US" dirty="0" err="1"/>
              <a:t>PoC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Features</a:t>
            </a:r>
            <a:endParaRPr lang="en-US" dirty="0"/>
          </a:p>
          <a:p>
            <a:pPr lvl="1"/>
            <a:r>
              <a:rPr lang="en-US" dirty="0" smtClean="0"/>
              <a:t>Encrypt with </a:t>
            </a:r>
            <a:r>
              <a:rPr lang="en-US" dirty="0" err="1" smtClean="0"/>
              <a:t>pubkey</a:t>
            </a:r>
            <a:endParaRPr lang="en-US" dirty="0" smtClean="0"/>
          </a:p>
          <a:p>
            <a:pPr lvl="1"/>
            <a:r>
              <a:rPr lang="en-US" dirty="0" err="1" smtClean="0"/>
              <a:t>Exfil</a:t>
            </a:r>
            <a:r>
              <a:rPr lang="en-US" dirty="0" smtClean="0"/>
              <a:t> via POST, S3, Email, SMS, Network Resource Tags</a:t>
            </a:r>
            <a:endParaRPr lang="en-US" dirty="0"/>
          </a:p>
          <a:p>
            <a:pPr lvl="1"/>
            <a:r>
              <a:rPr lang="en-US" dirty="0" smtClean="0"/>
              <a:t>Install Flask backdoor</a:t>
            </a:r>
            <a:endParaRPr lang="en-US" dirty="0"/>
          </a:p>
          <a:p>
            <a:pPr lvl="1"/>
            <a:r>
              <a:rPr lang="en-US" dirty="0" smtClean="0"/>
              <a:t>Infect old package sources</a:t>
            </a:r>
            <a:endParaRPr lang="en-US" dirty="0"/>
          </a:p>
          <a:p>
            <a:pPr lvl="1"/>
            <a:r>
              <a:rPr lang="en-US" dirty="0" smtClean="0"/>
              <a:t>Infect all available functions</a:t>
            </a:r>
            <a:endParaRPr lang="en-US" dirty="0"/>
          </a:p>
          <a:p>
            <a:pPr lvl="1"/>
            <a:r>
              <a:rPr lang="en-US" dirty="0" smtClean="0"/>
              <a:t>Create re-infection handlers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2640" y="6241103"/>
            <a:ext cx="8046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Gone in 60 Millisecons (33c3):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www.youtube.com/watch?v=YZ058hmLuv0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0739509">
            <a:off x="997880" y="3020532"/>
            <a:ext cx="976413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x-none" sz="5400" b="1" dirty="0" smtClean="0">
                <a:solidFill>
                  <a:srgbClr val="FF0000"/>
                </a:solidFill>
              </a:rPr>
              <a:t>No code available </a:t>
            </a:r>
            <a:r>
              <a:rPr lang="en-US" altLang="x-none" sz="5400" b="1" dirty="0" smtClean="0">
                <a:solidFill>
                  <a:srgbClr val="FF0000"/>
                </a:solidFill>
                <a:sym typeface="Wingdings"/>
              </a:rPr>
              <a:t>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45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upon a time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919733" y="142359"/>
            <a:ext cx="6150347" cy="6561001"/>
            <a:chOff x="5919733" y="180459"/>
            <a:chExt cx="6150347" cy="65610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9733" y="248585"/>
              <a:ext cx="5903478" cy="64928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TextBox 11"/>
            <p:cNvSpPr txBox="1"/>
            <p:nvPr/>
          </p:nvSpPr>
          <p:spPr>
            <a:xfrm>
              <a:off x="9983096" y="180459"/>
              <a:ext cx="208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50000"/>
                    </a:schemeClr>
                  </a:solidFill>
                </a:rPr>
                <a:t>September 2015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96000" y="62125"/>
            <a:ext cx="5550946" cy="6767967"/>
            <a:chOff x="6096000" y="90033"/>
            <a:chExt cx="5550946" cy="6767967"/>
          </a:xfrm>
        </p:grpSpPr>
        <p:grpSp>
          <p:nvGrpSpPr>
            <p:cNvPr id="9" name="Group 8"/>
            <p:cNvGrpSpPr/>
            <p:nvPr/>
          </p:nvGrpSpPr>
          <p:grpSpPr>
            <a:xfrm>
              <a:off x="6096000" y="90033"/>
              <a:ext cx="5550946" cy="6767967"/>
              <a:chOff x="5045337" y="90033"/>
              <a:chExt cx="5550946" cy="676796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045337" y="90033"/>
                <a:ext cx="5550946" cy="67679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0639" y="90033"/>
                <a:ext cx="5475643" cy="372571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604" y="3058849"/>
              <a:ext cx="5047038" cy="3638868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 rot="20739509">
            <a:off x="997880" y="3020532"/>
            <a:ext cx="976413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x-none" sz="5400" b="1" dirty="0" smtClean="0">
                <a:solidFill>
                  <a:srgbClr val="FF0000"/>
                </a:solidFill>
              </a:rPr>
              <a:t>Prepare to be hacked!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smtClean="0"/>
              <a:t>Attacks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787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Metasploit</a:t>
            </a:r>
            <a:r>
              <a:rPr lang="en-US" dirty="0" smtClean="0"/>
              <a:t> AWS module</a:t>
            </a:r>
          </a:p>
          <a:p>
            <a:pPr lvl="1"/>
            <a:r>
              <a:rPr lang="en-US" dirty="0" smtClean="0"/>
              <a:t>IAM privilege enumeration module</a:t>
            </a:r>
          </a:p>
          <a:p>
            <a:pPr lvl="1"/>
            <a:r>
              <a:rPr lang="en-US" dirty="0" smtClean="0"/>
              <a:t>Lambda module</a:t>
            </a:r>
          </a:p>
          <a:p>
            <a:pPr lvl="1"/>
            <a:r>
              <a:rPr lang="en-US" dirty="0" smtClean="0"/>
              <a:t>S3 bucket and access enumeration</a:t>
            </a:r>
          </a:p>
          <a:p>
            <a:r>
              <a:rPr lang="en-US" dirty="0" smtClean="0"/>
              <a:t>AWS </a:t>
            </a:r>
            <a:r>
              <a:rPr lang="en-US" dirty="0" err="1" smtClean="0"/>
              <a:t>pwn</a:t>
            </a:r>
            <a:endParaRPr lang="en-US" dirty="0" smtClean="0"/>
          </a:p>
          <a:p>
            <a:pPr lvl="1"/>
            <a:r>
              <a:rPr lang="en-US" dirty="0" smtClean="0"/>
              <a:t>Reconnaissance, exploitation and exfiltration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github.com/dagrz/aws_pwn</a:t>
            </a:r>
            <a:r>
              <a:rPr lang="en-US" dirty="0" smtClean="0"/>
              <a:t> </a:t>
            </a:r>
          </a:p>
          <a:p>
            <a:r>
              <a:rPr lang="en-US" dirty="0" err="1"/>
              <a:t>Comulus</a:t>
            </a:r>
            <a:r>
              <a:rPr lang="en-US" dirty="0"/>
              <a:t> Cloud Attack Module (not an attack just vulnerable sample code)</a:t>
            </a:r>
          </a:p>
          <a:p>
            <a:pPr lvl="1"/>
            <a:r>
              <a:rPr lang="en-US" dirty="0"/>
              <a:t>Presented at RSA 2017 (</a:t>
            </a:r>
            <a:r>
              <a:rPr lang="en-US" dirty="0">
                <a:hlinkClick r:id="rId3"/>
              </a:rPr>
              <a:t>Serverless Security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4"/>
              </a:rPr>
              <a:t>https://github.com/devsecops/lambhack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63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Incident Response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5362" y="646617"/>
            <a:ext cx="4572896" cy="1325563"/>
          </a:xfrm>
        </p:spPr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5363" y="1972180"/>
            <a:ext cx="4572896" cy="4351338"/>
          </a:xfrm>
        </p:spPr>
        <p:txBody>
          <a:bodyPr/>
          <a:lstStyle/>
          <a:p>
            <a:r>
              <a:rPr lang="en-US" b="1" dirty="0" smtClean="0"/>
              <a:t>Control</a:t>
            </a:r>
          </a:p>
          <a:p>
            <a:r>
              <a:rPr lang="en-US" dirty="0" smtClean="0"/>
              <a:t>Impact</a:t>
            </a:r>
          </a:p>
          <a:p>
            <a:r>
              <a:rPr lang="en-US" dirty="0" smtClean="0"/>
              <a:t>Recover</a:t>
            </a:r>
          </a:p>
          <a:p>
            <a:r>
              <a:rPr lang="en-US" b="1" dirty="0" smtClean="0"/>
              <a:t>Investigate</a:t>
            </a:r>
          </a:p>
          <a:p>
            <a:r>
              <a:rPr lang="en-US" b="1" dirty="0" smtClean="0"/>
              <a:t>Improve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94534" y="1954717"/>
            <a:ext cx="5386632" cy="4467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Notifications from AWS</a:t>
            </a:r>
          </a:p>
          <a:p>
            <a:r>
              <a:rPr lang="en-US" dirty="0" smtClean="0"/>
              <a:t>Access activity (IAM)</a:t>
            </a:r>
          </a:p>
          <a:p>
            <a:r>
              <a:rPr lang="en-US" dirty="0" smtClean="0"/>
              <a:t>Billing activity (Budget alerts)</a:t>
            </a:r>
          </a:p>
          <a:p>
            <a:r>
              <a:rPr lang="en-US" dirty="0" smtClean="0"/>
              <a:t>Logs</a:t>
            </a:r>
          </a:p>
          <a:p>
            <a:r>
              <a:rPr lang="en-US" dirty="0" smtClean="0"/>
              <a:t>Other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Third </a:t>
            </a:r>
            <a:r>
              <a:rPr lang="en-US" altLang="x-none" dirty="0" smtClean="0">
                <a:solidFill>
                  <a:srgbClr val="000000"/>
                </a:solidFill>
              </a:rPr>
              <a:t>parties (dedicated tools)</a:t>
            </a:r>
            <a:endParaRPr lang="en-US" altLang="x-none" dirty="0">
              <a:solidFill>
                <a:srgbClr val="000000"/>
              </a:solidFill>
            </a:endParaRPr>
          </a:p>
          <a:p>
            <a:pPr lvl="1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NIDS (Snort, </a:t>
            </a:r>
            <a:r>
              <a:rPr lang="en-US" altLang="x-none" dirty="0" err="1" smtClean="0">
                <a:solidFill>
                  <a:srgbClr val="000000"/>
                </a:solidFill>
              </a:rPr>
              <a:t>Suricata</a:t>
            </a:r>
            <a:r>
              <a:rPr lang="en-US" altLang="x-none" dirty="0" smtClean="0">
                <a:solidFill>
                  <a:srgbClr val="000000"/>
                </a:solidFill>
              </a:rPr>
              <a:t>, etc.)</a:t>
            </a:r>
            <a:endParaRPr lang="en-US" altLang="x-none" dirty="0">
              <a:solidFill>
                <a:srgbClr val="000000"/>
              </a:solidFill>
            </a:endParaRPr>
          </a:p>
          <a:p>
            <a:pPr lvl="1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HIDS (OSSEC, </a:t>
            </a:r>
            <a:r>
              <a:rPr lang="en-US" altLang="x-none" dirty="0" err="1" smtClean="0">
                <a:solidFill>
                  <a:srgbClr val="000000"/>
                </a:solidFill>
              </a:rPr>
              <a:t>Osquery</a:t>
            </a:r>
            <a:r>
              <a:rPr lang="en-US" altLang="x-none" dirty="0" smtClean="0">
                <a:solidFill>
                  <a:srgbClr val="000000"/>
                </a:solidFill>
              </a:rPr>
              <a:t>, </a:t>
            </a:r>
            <a:r>
              <a:rPr lang="en-US" altLang="x-none" dirty="0" err="1" smtClean="0">
                <a:solidFill>
                  <a:srgbClr val="000000"/>
                </a:solidFill>
              </a:rPr>
              <a:t>rkhunter</a:t>
            </a:r>
            <a:r>
              <a:rPr lang="en-US" altLang="x-none" dirty="0" smtClean="0">
                <a:solidFill>
                  <a:srgbClr val="000000"/>
                </a:solidFill>
              </a:rPr>
              <a:t>, </a:t>
            </a:r>
            <a:r>
              <a:rPr lang="en-US" altLang="x-none" dirty="0" err="1" smtClean="0">
                <a:solidFill>
                  <a:srgbClr val="000000"/>
                </a:solidFill>
              </a:rPr>
              <a:t>Auditd</a:t>
            </a:r>
            <a:r>
              <a:rPr lang="en-US" altLang="x-none" dirty="0" smtClean="0">
                <a:solidFill>
                  <a:srgbClr val="000000"/>
                </a:solidFill>
              </a:rPr>
              <a:t>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SIEM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4535" y="646617"/>
            <a:ext cx="5375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Incident Indicators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3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28" y="265542"/>
            <a:ext cx="11401425" cy="1325563"/>
          </a:xfrm>
        </p:spPr>
        <p:txBody>
          <a:bodyPr/>
          <a:lstStyle/>
          <a:p>
            <a:r>
              <a:rPr lang="en-US" dirty="0" smtClean="0"/>
              <a:t>Sample Task List / Workflow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421" y="2002621"/>
            <a:ext cx="947593" cy="58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Compromised </a:t>
            </a:r>
          </a:p>
          <a:p>
            <a:pPr algn="ctr"/>
            <a:r>
              <a:rPr lang="en-US" sz="1000" dirty="0" smtClean="0"/>
              <a:t>Instance</a:t>
            </a: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4251584" y="336937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Start</a:t>
            </a:r>
          </a:p>
          <a:p>
            <a:pPr algn="ctr"/>
            <a:r>
              <a:rPr lang="en-US" sz="1000" dirty="0" smtClean="0"/>
              <a:t>Forensic Workstation</a:t>
            </a:r>
            <a:endParaRPr lang="en-US" sz="1000" dirty="0"/>
          </a:p>
        </p:txBody>
      </p:sp>
      <p:sp>
        <p:nvSpPr>
          <p:cNvPr id="7" name="Diamond 6"/>
          <p:cNvSpPr/>
          <p:nvPr/>
        </p:nvSpPr>
        <p:spPr>
          <a:xfrm>
            <a:off x="2235917" y="1949334"/>
            <a:ext cx="971372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Live or Dead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6365044" y="2026670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Tools Volume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5113402" y="1537976"/>
            <a:ext cx="75802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/>
              <a:t>Apply</a:t>
            </a:r>
            <a:r>
              <a:rPr lang="es-ES" sz="1000" dirty="0" smtClean="0"/>
              <a:t> </a:t>
            </a:r>
          </a:p>
          <a:p>
            <a:pPr algn="ctr"/>
            <a:r>
              <a:rPr lang="es-ES" sz="1000" dirty="0" err="1" smtClean="0"/>
              <a:t>Isolation</a:t>
            </a:r>
            <a:r>
              <a:rPr lang="es-ES" sz="1000" dirty="0" smtClean="0"/>
              <a:t> SG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351320" y="5956292"/>
            <a:ext cx="81600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Stolen</a:t>
            </a:r>
          </a:p>
          <a:p>
            <a:pPr algn="ctr"/>
            <a:r>
              <a:rPr lang="en-US" sz="1000" dirty="0" smtClean="0"/>
              <a:t>API Keys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5187786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Check new resources created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1894320" y="5793814"/>
            <a:ext cx="1143280" cy="13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Disable Keys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3518376" y="5956292"/>
            <a:ext cx="131096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Make API log report if enabled</a:t>
            </a:r>
            <a:endParaRPr lang="en-US" sz="1000" dirty="0"/>
          </a:p>
        </p:txBody>
      </p:sp>
      <p:sp>
        <p:nvSpPr>
          <p:cNvPr id="14" name="Rectangle 13"/>
          <p:cNvSpPr/>
          <p:nvPr/>
        </p:nvSpPr>
        <p:spPr>
          <a:xfrm>
            <a:off x="6679130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If found</a:t>
            </a:r>
          </a:p>
          <a:p>
            <a:pPr algn="ctr"/>
            <a:r>
              <a:rPr lang="en-US" sz="1000" dirty="0" smtClean="0"/>
              <a:t>Isolate them</a:t>
            </a:r>
            <a:endParaRPr lang="en-US" sz="1000" dirty="0"/>
          </a:p>
        </p:txBody>
      </p:sp>
      <p:sp>
        <p:nvSpPr>
          <p:cNvPr id="15" name="Rectangle 14"/>
          <p:cNvSpPr/>
          <p:nvPr/>
        </p:nvSpPr>
        <p:spPr>
          <a:xfrm>
            <a:off x="8170474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Create a report</a:t>
            </a:r>
            <a:endParaRPr lang="en-US" sz="1000" dirty="0"/>
          </a:p>
        </p:txBody>
      </p:sp>
      <p:sp>
        <p:nvSpPr>
          <p:cNvPr id="16" name="Rectangle 15"/>
          <p:cNvSpPr/>
          <p:nvPr/>
        </p:nvSpPr>
        <p:spPr>
          <a:xfrm>
            <a:off x="7680487" y="1984960"/>
            <a:ext cx="1009896" cy="572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Evidence Collection Volume</a:t>
            </a:r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3571848" y="1938312"/>
            <a:ext cx="1123639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Isolate it?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8995930" y="2026668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Log in to </a:t>
            </a:r>
            <a:r>
              <a:rPr lang="en-US" sz="1000" smtClean="0"/>
              <a:t>the instance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0308609" y="2026667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Perform</a:t>
            </a:r>
          </a:p>
          <a:p>
            <a:pPr algn="ctr"/>
            <a:r>
              <a:rPr lang="en-US" sz="1000" dirty="0" smtClean="0"/>
              <a:t>Evidence Acquisition</a:t>
            </a:r>
            <a:endParaRPr lang="en-US" sz="1000" dirty="0"/>
          </a:p>
        </p:txBody>
      </p:sp>
      <p:sp>
        <p:nvSpPr>
          <p:cNvPr id="20" name="Rectangle 19"/>
          <p:cNvSpPr/>
          <p:nvPr/>
        </p:nvSpPr>
        <p:spPr>
          <a:xfrm>
            <a:off x="2320175" y="3373321"/>
            <a:ext cx="792981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Take snapshot to </a:t>
            </a:r>
            <a:r>
              <a:rPr lang="en-US" sz="1000" smtClean="0"/>
              <a:t>all volumes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3272541" y="3373321"/>
            <a:ext cx="73969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Stop it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5654959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Make </a:t>
            </a:r>
            <a:r>
              <a:rPr lang="en-US" sz="1000" smtClean="0"/>
              <a:t>Volumes to Snapshots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7058334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Volumes </a:t>
            </a:r>
            <a:r>
              <a:rPr lang="en-US" sz="1000" smtClean="0"/>
              <a:t>to Forensic </a:t>
            </a:r>
            <a:r>
              <a:rPr lang="en-US" sz="1000" dirty="0" smtClean="0"/>
              <a:t>Workstation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8451465" y="3305472"/>
            <a:ext cx="1009896" cy="607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Evidence Collection Volume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9734653" y="3358613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Log in to the Forensic Workstation</a:t>
            </a:r>
            <a:endParaRPr lang="en-US" sz="1000" dirty="0"/>
          </a:p>
        </p:txBody>
      </p:sp>
      <p:sp>
        <p:nvSpPr>
          <p:cNvPr id="26" name="Rectangle 25"/>
          <p:cNvSpPr/>
          <p:nvPr/>
        </p:nvSpPr>
        <p:spPr>
          <a:xfrm>
            <a:off x="11024615" y="3358612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Analyze / Further Investigation</a:t>
            </a:r>
            <a:endParaRPr lang="en-US" sz="1000" dirty="0"/>
          </a:p>
        </p:txBody>
      </p:sp>
      <p:cxnSp>
        <p:nvCxnSpPr>
          <p:cNvPr id="28" name="Straight Arrow Connector 27"/>
          <p:cNvCxnSpPr>
            <a:stCxn id="7" idx="3"/>
            <a:endCxn id="17" idx="1"/>
          </p:cNvCxnSpPr>
          <p:nvPr/>
        </p:nvCxnSpPr>
        <p:spPr>
          <a:xfrm flipV="1">
            <a:off x="3207289" y="2274159"/>
            <a:ext cx="364559" cy="1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20" idx="0"/>
          </p:cNvCxnSpPr>
          <p:nvPr/>
        </p:nvCxnSpPr>
        <p:spPr>
          <a:xfrm flipH="1">
            <a:off x="2716666" y="2621027"/>
            <a:ext cx="4937" cy="75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9" idx="1"/>
          </p:cNvCxnSpPr>
          <p:nvPr/>
        </p:nvCxnSpPr>
        <p:spPr>
          <a:xfrm flipV="1">
            <a:off x="4695487" y="1785468"/>
            <a:ext cx="417915" cy="4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3"/>
            <a:endCxn id="8" idx="1"/>
          </p:cNvCxnSpPr>
          <p:nvPr/>
        </p:nvCxnSpPr>
        <p:spPr>
          <a:xfrm>
            <a:off x="5871430" y="1785468"/>
            <a:ext cx="493614" cy="48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16" idx="1"/>
          </p:cNvCxnSpPr>
          <p:nvPr/>
        </p:nvCxnSpPr>
        <p:spPr>
          <a:xfrm flipV="1">
            <a:off x="7374940" y="2271119"/>
            <a:ext cx="305547" cy="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18" idx="1"/>
          </p:cNvCxnSpPr>
          <p:nvPr/>
        </p:nvCxnSpPr>
        <p:spPr>
          <a:xfrm>
            <a:off x="8690383" y="2271119"/>
            <a:ext cx="305547" cy="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3"/>
            <a:endCxn id="19" idx="1"/>
          </p:cNvCxnSpPr>
          <p:nvPr/>
        </p:nvCxnSpPr>
        <p:spPr>
          <a:xfrm flipV="1">
            <a:off x="10005826" y="2274159"/>
            <a:ext cx="302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0" idx="3"/>
            <a:endCxn id="21" idx="1"/>
          </p:cNvCxnSpPr>
          <p:nvPr/>
        </p:nvCxnSpPr>
        <p:spPr>
          <a:xfrm>
            <a:off x="3113156" y="3620813"/>
            <a:ext cx="159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3"/>
            <a:endCxn id="5" idx="1"/>
          </p:cNvCxnSpPr>
          <p:nvPr/>
        </p:nvCxnSpPr>
        <p:spPr>
          <a:xfrm flipV="1">
            <a:off x="4012231" y="3616866"/>
            <a:ext cx="239353" cy="3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2" idx="1"/>
          </p:cNvCxnSpPr>
          <p:nvPr/>
        </p:nvCxnSpPr>
        <p:spPr>
          <a:xfrm flipV="1">
            <a:off x="5366279" y="3606106"/>
            <a:ext cx="288680" cy="1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3" idx="1"/>
          </p:cNvCxnSpPr>
          <p:nvPr/>
        </p:nvCxnSpPr>
        <p:spPr>
          <a:xfrm>
            <a:off x="6769654" y="3606106"/>
            <a:ext cx="28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3" idx="3"/>
            <a:endCxn id="24" idx="1"/>
          </p:cNvCxnSpPr>
          <p:nvPr/>
        </p:nvCxnSpPr>
        <p:spPr>
          <a:xfrm>
            <a:off x="8173029" y="3606106"/>
            <a:ext cx="278436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4" idx="3"/>
            <a:endCxn id="25" idx="1"/>
          </p:cNvCxnSpPr>
          <p:nvPr/>
        </p:nvCxnSpPr>
        <p:spPr>
          <a:xfrm flipV="1">
            <a:off x="9461361" y="3606105"/>
            <a:ext cx="273292" cy="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0"/>
            <a:endCxn id="19" idx="2"/>
          </p:cNvCxnSpPr>
          <p:nvPr/>
        </p:nvCxnSpPr>
        <p:spPr>
          <a:xfrm flipV="1">
            <a:off x="10239601" y="2521650"/>
            <a:ext cx="573956" cy="83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3"/>
            <a:endCxn id="154" idx="1"/>
          </p:cNvCxnSpPr>
          <p:nvPr/>
        </p:nvCxnSpPr>
        <p:spPr>
          <a:xfrm flipV="1">
            <a:off x="1013014" y="2295767"/>
            <a:ext cx="1543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3106" y="3326492"/>
            <a:ext cx="861503" cy="6986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Incident</a:t>
            </a:r>
            <a:endParaRPr lang="en-US" sz="900" dirty="0"/>
          </a:p>
        </p:txBody>
      </p:sp>
      <p:cxnSp>
        <p:nvCxnSpPr>
          <p:cNvPr id="75" name="Straight Arrow Connector 74"/>
          <p:cNvCxnSpPr>
            <a:stCxn id="73" idx="0"/>
            <a:endCxn id="4" idx="2"/>
          </p:cNvCxnSpPr>
          <p:nvPr/>
        </p:nvCxnSpPr>
        <p:spPr>
          <a:xfrm flipV="1">
            <a:off x="443858" y="2588914"/>
            <a:ext cx="95360" cy="73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3" idx="4"/>
            <a:endCxn id="10" idx="0"/>
          </p:cNvCxnSpPr>
          <p:nvPr/>
        </p:nvCxnSpPr>
        <p:spPr>
          <a:xfrm>
            <a:off x="443858" y="4025111"/>
            <a:ext cx="315466" cy="193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181242" y="2129908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L</a:t>
            </a:r>
            <a:r>
              <a:rPr lang="en-US" sz="800" smtClean="0"/>
              <a:t>ive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2373976" y="2837904"/>
            <a:ext cx="487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Dead</a:t>
            </a:r>
            <a:endParaRPr lang="en-US" sz="800" dirty="0"/>
          </a:p>
        </p:txBody>
      </p:sp>
      <p:cxnSp>
        <p:nvCxnSpPr>
          <p:cNvPr id="83" name="Straight Arrow Connector 82"/>
          <p:cNvCxnSpPr>
            <a:stCxn id="10" idx="3"/>
            <a:endCxn id="12" idx="1"/>
          </p:cNvCxnSpPr>
          <p:nvPr/>
        </p:nvCxnSpPr>
        <p:spPr>
          <a:xfrm flipV="1">
            <a:off x="1167328" y="5860748"/>
            <a:ext cx="726992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2" idx="3"/>
            <a:endCxn id="13" idx="1"/>
          </p:cNvCxnSpPr>
          <p:nvPr/>
        </p:nvCxnSpPr>
        <p:spPr>
          <a:xfrm>
            <a:off x="3037600" y="5860748"/>
            <a:ext cx="480776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3" idx="3"/>
            <a:endCxn id="11" idx="1"/>
          </p:cNvCxnSpPr>
          <p:nvPr/>
        </p:nvCxnSpPr>
        <p:spPr>
          <a:xfrm>
            <a:off x="4829336" y="6203784"/>
            <a:ext cx="358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" idx="3"/>
            <a:endCxn id="14" idx="1"/>
          </p:cNvCxnSpPr>
          <p:nvPr/>
        </p:nvCxnSpPr>
        <p:spPr>
          <a:xfrm>
            <a:off x="6319632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4" idx="3"/>
            <a:endCxn id="15" idx="1"/>
          </p:cNvCxnSpPr>
          <p:nvPr/>
        </p:nvCxnSpPr>
        <p:spPr>
          <a:xfrm>
            <a:off x="7810976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26" idx="0"/>
          </p:cNvCxnSpPr>
          <p:nvPr/>
        </p:nvCxnSpPr>
        <p:spPr>
          <a:xfrm>
            <a:off x="11318505" y="2274159"/>
            <a:ext cx="211058" cy="108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1033994" y="3022160"/>
            <a:ext cx="920565" cy="58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Create Support </a:t>
            </a:r>
            <a:r>
              <a:rPr lang="en-US" sz="1000" smtClean="0"/>
              <a:t>Case with Provider</a:t>
            </a:r>
            <a:endParaRPr lang="en-US" sz="1000" dirty="0"/>
          </a:p>
        </p:txBody>
      </p:sp>
      <p:sp>
        <p:nvSpPr>
          <p:cNvPr id="110" name="Rectangle 109"/>
          <p:cNvSpPr/>
          <p:nvPr/>
        </p:nvSpPr>
        <p:spPr>
          <a:xfrm>
            <a:off x="1894320" y="6058602"/>
            <a:ext cx="1143280" cy="12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Revoke Access</a:t>
            </a:r>
            <a:endParaRPr lang="en-US" sz="1000" dirty="0"/>
          </a:p>
        </p:txBody>
      </p:sp>
      <p:sp>
        <p:nvSpPr>
          <p:cNvPr id="111" name="Rectangle 110"/>
          <p:cNvSpPr/>
          <p:nvPr/>
        </p:nvSpPr>
        <p:spPr>
          <a:xfrm>
            <a:off x="1899877" y="6325687"/>
            <a:ext cx="1138045" cy="131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Revoke Sessions</a:t>
            </a:r>
            <a:endParaRPr lang="en-US" sz="1000" dirty="0"/>
          </a:p>
        </p:txBody>
      </p:sp>
      <p:cxnSp>
        <p:nvCxnSpPr>
          <p:cNvPr id="116" name="Straight Arrow Connector 115"/>
          <p:cNvCxnSpPr>
            <a:stCxn id="10" idx="3"/>
            <a:endCxn id="110" idx="1"/>
          </p:cNvCxnSpPr>
          <p:nvPr/>
        </p:nvCxnSpPr>
        <p:spPr>
          <a:xfrm flipV="1">
            <a:off x="1167328" y="6121056"/>
            <a:ext cx="726992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" idx="3"/>
            <a:endCxn id="111" idx="1"/>
          </p:cNvCxnSpPr>
          <p:nvPr/>
        </p:nvCxnSpPr>
        <p:spPr>
          <a:xfrm>
            <a:off x="1167328" y="6203784"/>
            <a:ext cx="732549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0" idx="3"/>
            <a:endCxn id="13" idx="1"/>
          </p:cNvCxnSpPr>
          <p:nvPr/>
        </p:nvCxnSpPr>
        <p:spPr>
          <a:xfrm>
            <a:off x="3037600" y="6121056"/>
            <a:ext cx="480776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1" idx="3"/>
            <a:endCxn id="13" idx="1"/>
          </p:cNvCxnSpPr>
          <p:nvPr/>
        </p:nvCxnSpPr>
        <p:spPr>
          <a:xfrm flipV="1">
            <a:off x="3037922" y="6203784"/>
            <a:ext cx="480454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1167328" y="1828664"/>
            <a:ext cx="900388" cy="93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Outside Info Acquisition</a:t>
            </a:r>
          </a:p>
          <a:p>
            <a:pPr algn="ctr"/>
            <a:r>
              <a:rPr lang="en-US" sz="1000" dirty="0" smtClean="0"/>
              <a:t>(instance </a:t>
            </a:r>
            <a:r>
              <a:rPr lang="en-US" sz="1000" dirty="0" err="1" smtClean="0"/>
              <a:t>profile,endpoints,metadata</a:t>
            </a:r>
            <a:r>
              <a:rPr lang="en-US" sz="1000" dirty="0" smtClean="0"/>
              <a:t>, </a:t>
            </a:r>
            <a:r>
              <a:rPr lang="en-US" sz="1000" dirty="0" err="1" smtClean="0"/>
              <a:t>etc</a:t>
            </a:r>
            <a:r>
              <a:rPr lang="en-US" sz="1000" dirty="0" smtClean="0"/>
              <a:t>)_</a:t>
            </a:r>
            <a:endParaRPr lang="en-US" sz="1000" dirty="0"/>
          </a:p>
        </p:txBody>
      </p:sp>
      <p:cxnSp>
        <p:nvCxnSpPr>
          <p:cNvPr id="158" name="Straight Arrow Connector 157"/>
          <p:cNvCxnSpPr>
            <a:stCxn id="154" idx="3"/>
            <a:endCxn id="7" idx="1"/>
          </p:cNvCxnSpPr>
          <p:nvPr/>
        </p:nvCxnSpPr>
        <p:spPr>
          <a:xfrm flipV="1">
            <a:off x="2067716" y="2285181"/>
            <a:ext cx="168201" cy="1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11166285" y="170484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Perform Timeline</a:t>
            </a:r>
            <a:endParaRPr lang="en-US" sz="1000" dirty="0"/>
          </a:p>
        </p:txBody>
      </p:sp>
      <p:sp>
        <p:nvSpPr>
          <p:cNvPr id="185" name="Rectangle 184"/>
          <p:cNvSpPr/>
          <p:nvPr/>
        </p:nvSpPr>
        <p:spPr>
          <a:xfrm>
            <a:off x="10591950" y="1340545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Pre-built </a:t>
            </a:r>
            <a:r>
              <a:rPr lang="en-US" sz="1000" dirty="0" err="1" smtClean="0"/>
              <a:t>Volatiliy</a:t>
            </a:r>
            <a:r>
              <a:rPr lang="en-US" sz="1000" dirty="0" smtClean="0"/>
              <a:t> </a:t>
            </a:r>
            <a:r>
              <a:rPr lang="en-US" sz="1000" dirty="0" err="1" smtClean="0"/>
              <a:t>frofile</a:t>
            </a:r>
            <a:endParaRPr lang="en-US" sz="1000" dirty="0"/>
          </a:p>
        </p:txBody>
      </p:sp>
      <p:sp>
        <p:nvSpPr>
          <p:cNvPr id="186" name="Rectangle 185"/>
          <p:cNvSpPr/>
          <p:nvPr/>
        </p:nvSpPr>
        <p:spPr>
          <a:xfrm>
            <a:off x="9993126" y="99748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Pre-built </a:t>
            </a:r>
            <a:r>
              <a:rPr lang="en-US" sz="1000" dirty="0" err="1" smtClean="0"/>
              <a:t>LiME</a:t>
            </a:r>
            <a:r>
              <a:rPr lang="en-US" sz="1000" dirty="0" smtClean="0"/>
              <a:t> </a:t>
            </a:r>
            <a:r>
              <a:rPr lang="en-US" sz="1000" dirty="0" err="1" smtClean="0"/>
              <a:t>krnl</a:t>
            </a:r>
            <a:r>
              <a:rPr lang="en-US" sz="1000" dirty="0" smtClean="0"/>
              <a:t> mod</a:t>
            </a:r>
            <a:endParaRPr lang="en-US" sz="1000" dirty="0"/>
          </a:p>
        </p:txBody>
      </p:sp>
      <p:sp>
        <p:nvSpPr>
          <p:cNvPr id="187" name="Rectangle 186"/>
          <p:cNvSpPr/>
          <p:nvPr/>
        </p:nvSpPr>
        <p:spPr>
          <a:xfrm>
            <a:off x="9295904" y="683833"/>
            <a:ext cx="803997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RAM Acquisition</a:t>
            </a:r>
            <a:endParaRPr lang="en-US" sz="1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4516917" y="2034544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Yes</a:t>
            </a:r>
            <a:endParaRPr lang="en-US" sz="800" dirty="0"/>
          </a:p>
        </p:txBody>
      </p:sp>
      <p:sp>
        <p:nvSpPr>
          <p:cNvPr id="189" name="Rectangle 188"/>
          <p:cNvSpPr/>
          <p:nvPr/>
        </p:nvSpPr>
        <p:spPr>
          <a:xfrm>
            <a:off x="5807187" y="1282475"/>
            <a:ext cx="871943" cy="341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NIC Network Scan</a:t>
            </a:r>
            <a:endParaRPr lang="en-US" sz="1000" dirty="0"/>
          </a:p>
        </p:txBody>
      </p:sp>
      <p:sp>
        <p:nvSpPr>
          <p:cNvPr id="228" name="Rectangle 227"/>
          <p:cNvSpPr/>
          <p:nvPr/>
        </p:nvSpPr>
        <p:spPr>
          <a:xfrm>
            <a:off x="1029727" y="3768395"/>
            <a:ext cx="924832" cy="56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Open an Internal Case</a:t>
            </a:r>
            <a:endParaRPr lang="en-US" sz="1000" dirty="0"/>
          </a:p>
        </p:txBody>
      </p:sp>
      <p:cxnSp>
        <p:nvCxnSpPr>
          <p:cNvPr id="229" name="Straight Arrow Connector 228"/>
          <p:cNvCxnSpPr>
            <a:stCxn id="73" idx="7"/>
            <a:endCxn id="107" idx="1"/>
          </p:cNvCxnSpPr>
          <p:nvPr/>
        </p:nvCxnSpPr>
        <p:spPr>
          <a:xfrm flipV="1">
            <a:off x="748445" y="3314132"/>
            <a:ext cx="285549" cy="11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73" idx="5"/>
            <a:endCxn id="228" idx="1"/>
          </p:cNvCxnSpPr>
          <p:nvPr/>
        </p:nvCxnSpPr>
        <p:spPr>
          <a:xfrm>
            <a:off x="748445" y="3922801"/>
            <a:ext cx="281282" cy="12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99807" y="2619129"/>
            <a:ext cx="1155492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/>
              <a:t>Separate</a:t>
            </a:r>
            <a:r>
              <a:rPr lang="es-ES" sz="1000" dirty="0" smtClean="0"/>
              <a:t> Network </a:t>
            </a:r>
            <a:r>
              <a:rPr lang="es-ES" sz="1000" dirty="0" err="1" smtClean="0"/>
              <a:t>with</a:t>
            </a:r>
            <a:r>
              <a:rPr lang="es-ES" sz="1000" dirty="0" smtClean="0"/>
              <a:t> Internet Access to </a:t>
            </a:r>
            <a:r>
              <a:rPr lang="es-ES" sz="1000" dirty="0" err="1" smtClean="0"/>
              <a:t>Scan</a:t>
            </a:r>
            <a:endParaRPr lang="en-US" sz="1000" dirty="0"/>
          </a:p>
        </p:txBody>
      </p:sp>
      <p:cxnSp>
        <p:nvCxnSpPr>
          <p:cNvPr id="74" name="Straight Arrow Connector 73"/>
          <p:cNvCxnSpPr>
            <a:stCxn id="17" idx="3"/>
            <a:endCxn id="70" idx="1"/>
          </p:cNvCxnSpPr>
          <p:nvPr/>
        </p:nvCxnSpPr>
        <p:spPr>
          <a:xfrm>
            <a:off x="4695487" y="2274159"/>
            <a:ext cx="204320" cy="59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  <a:endCxn id="8" idx="1"/>
          </p:cNvCxnSpPr>
          <p:nvPr/>
        </p:nvCxnSpPr>
        <p:spPr>
          <a:xfrm flipV="1">
            <a:off x="6055299" y="2274162"/>
            <a:ext cx="309745" cy="5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ounded Rectangle 226"/>
          <p:cNvSpPr/>
          <p:nvPr/>
        </p:nvSpPr>
        <p:spPr>
          <a:xfrm>
            <a:off x="7155726" y="4218515"/>
            <a:ext cx="919910" cy="81017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CAINE / SIFT / DEFT / FCCU / HELIX3  / FIRE</a:t>
            </a:r>
            <a:endParaRPr lang="en-US" sz="1050" dirty="0"/>
          </a:p>
        </p:txBody>
      </p:sp>
      <p:cxnSp>
        <p:nvCxnSpPr>
          <p:cNvPr id="84" name="Straight Arrow Connector 83"/>
          <p:cNvCxnSpPr>
            <a:stCxn id="23" idx="2"/>
            <a:endCxn id="227" idx="0"/>
          </p:cNvCxnSpPr>
          <p:nvPr/>
        </p:nvCxnSpPr>
        <p:spPr>
          <a:xfrm flipH="1">
            <a:off x="7615681" y="3853597"/>
            <a:ext cx="1" cy="36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8412093" y="4142434"/>
            <a:ext cx="1957010" cy="971002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Windows_Life_Response</a:t>
            </a:r>
            <a:endParaRPr lang="en-US" sz="1050" dirty="0" smtClean="0"/>
          </a:p>
          <a:p>
            <a:pPr algn="ctr"/>
            <a:r>
              <a:rPr lang="en-US" sz="1050" dirty="0" err="1" smtClean="0"/>
              <a:t>Sysinternals</a:t>
            </a:r>
            <a:endParaRPr lang="en-US" sz="1050" dirty="0" smtClean="0"/>
          </a:p>
          <a:p>
            <a:pPr algn="ctr"/>
            <a:r>
              <a:rPr lang="en-US" sz="1050" dirty="0" err="1" smtClean="0"/>
              <a:t>Nirsoft</a:t>
            </a:r>
            <a:endParaRPr lang="en-US" sz="1050" dirty="0" smtClean="0"/>
          </a:p>
          <a:p>
            <a:pPr algn="ctr"/>
            <a:r>
              <a:rPr lang="en-US" sz="1050" dirty="0" smtClean="0"/>
              <a:t>FTK Imager</a:t>
            </a:r>
          </a:p>
          <a:p>
            <a:pPr algn="ctr"/>
            <a:r>
              <a:rPr lang="en-US" sz="1050" dirty="0" smtClean="0"/>
              <a:t>Autopsy</a:t>
            </a:r>
          </a:p>
          <a:p>
            <a:pPr algn="ctr"/>
            <a:r>
              <a:rPr lang="en-US" sz="1050" dirty="0" err="1" smtClean="0"/>
              <a:t>Sleuthkit</a:t>
            </a:r>
            <a:endParaRPr lang="en-US" sz="1050" dirty="0"/>
          </a:p>
        </p:txBody>
      </p:sp>
      <p:sp>
        <p:nvSpPr>
          <p:cNvPr id="88" name="Rectangle 87"/>
          <p:cNvSpPr/>
          <p:nvPr/>
        </p:nvSpPr>
        <p:spPr>
          <a:xfrm>
            <a:off x="1029727" y="4616839"/>
            <a:ext cx="924832" cy="472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Trigger a Network Capture</a:t>
            </a:r>
            <a:endParaRPr lang="en-US" sz="1000" dirty="0"/>
          </a:p>
        </p:txBody>
      </p:sp>
      <p:cxnSp>
        <p:nvCxnSpPr>
          <p:cNvPr id="90" name="Straight Arrow Connector 89"/>
          <p:cNvCxnSpPr>
            <a:stCxn id="73" idx="5"/>
            <a:endCxn id="88" idx="1"/>
          </p:cNvCxnSpPr>
          <p:nvPr/>
        </p:nvCxnSpPr>
        <p:spPr>
          <a:xfrm>
            <a:off x="748445" y="3922801"/>
            <a:ext cx="281282" cy="93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276575" y="4036601"/>
            <a:ext cx="916273" cy="63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TAG</a:t>
            </a:r>
          </a:p>
          <a:p>
            <a:pPr algn="ctr"/>
            <a:r>
              <a:rPr lang="en-US" sz="1000" dirty="0" smtClean="0"/>
              <a:t>Resources under investigation</a:t>
            </a:r>
            <a:endParaRPr lang="en-US" sz="1000" dirty="0"/>
          </a:p>
        </p:txBody>
      </p:sp>
      <p:cxnSp>
        <p:nvCxnSpPr>
          <p:cNvPr id="96" name="Straight Arrow Connector 95"/>
          <p:cNvCxnSpPr>
            <a:stCxn id="107" idx="3"/>
            <a:endCxn id="79" idx="1"/>
          </p:cNvCxnSpPr>
          <p:nvPr/>
        </p:nvCxnSpPr>
        <p:spPr>
          <a:xfrm>
            <a:off x="1954559" y="3314132"/>
            <a:ext cx="322016" cy="104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022630" y="169358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2440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28" y="265542"/>
            <a:ext cx="11401425" cy="1325563"/>
          </a:xfrm>
        </p:spPr>
        <p:txBody>
          <a:bodyPr/>
          <a:lstStyle/>
          <a:p>
            <a:r>
              <a:rPr lang="en-US" dirty="0" smtClean="0"/>
              <a:t>Sample Task List / Workflow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421" y="2002621"/>
            <a:ext cx="947593" cy="5862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Compromised </a:t>
            </a:r>
          </a:p>
          <a:p>
            <a:pPr algn="ctr"/>
            <a:r>
              <a:rPr lang="en-US" sz="1000" dirty="0" smtClean="0"/>
              <a:t>Instance</a:t>
            </a: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4251584" y="336937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Start</a:t>
            </a:r>
          </a:p>
          <a:p>
            <a:pPr algn="ctr"/>
            <a:r>
              <a:rPr lang="en-US" sz="1000" dirty="0" smtClean="0"/>
              <a:t>Forensic Workstation</a:t>
            </a:r>
            <a:endParaRPr lang="en-US" sz="1000" dirty="0"/>
          </a:p>
        </p:txBody>
      </p:sp>
      <p:sp>
        <p:nvSpPr>
          <p:cNvPr id="7" name="Diamond 6"/>
          <p:cNvSpPr/>
          <p:nvPr/>
        </p:nvSpPr>
        <p:spPr>
          <a:xfrm>
            <a:off x="2235917" y="1949334"/>
            <a:ext cx="971372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Live or Dead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6365044" y="2026670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Tools Volume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5113402" y="1537976"/>
            <a:ext cx="758028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/>
              <a:t>Apply</a:t>
            </a:r>
            <a:r>
              <a:rPr lang="es-ES" sz="1000" dirty="0" smtClean="0"/>
              <a:t> </a:t>
            </a:r>
          </a:p>
          <a:p>
            <a:pPr algn="ctr"/>
            <a:r>
              <a:rPr lang="es-ES" sz="1000" dirty="0" err="1" smtClean="0"/>
              <a:t>Isolation</a:t>
            </a:r>
            <a:r>
              <a:rPr lang="es-ES" sz="1000" dirty="0" smtClean="0"/>
              <a:t> SG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351320" y="5956292"/>
            <a:ext cx="816008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Stolen</a:t>
            </a:r>
          </a:p>
          <a:p>
            <a:pPr algn="ctr"/>
            <a:r>
              <a:rPr lang="en-US" sz="1000" dirty="0" smtClean="0"/>
              <a:t>API Keys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5187786" y="5956292"/>
            <a:ext cx="1131846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Check new resources created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1894320" y="5793814"/>
            <a:ext cx="1143280" cy="13386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Disable Keys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3518376" y="5956292"/>
            <a:ext cx="1310960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Make API log report if enabled</a:t>
            </a:r>
            <a:endParaRPr lang="en-US" sz="1000" dirty="0"/>
          </a:p>
        </p:txBody>
      </p:sp>
      <p:sp>
        <p:nvSpPr>
          <p:cNvPr id="14" name="Rectangle 13"/>
          <p:cNvSpPr/>
          <p:nvPr/>
        </p:nvSpPr>
        <p:spPr>
          <a:xfrm>
            <a:off x="6679130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If found</a:t>
            </a:r>
          </a:p>
          <a:p>
            <a:pPr algn="ctr"/>
            <a:r>
              <a:rPr lang="en-US" sz="1000" dirty="0" smtClean="0"/>
              <a:t>Isolate them</a:t>
            </a:r>
            <a:endParaRPr lang="en-US" sz="1000" dirty="0"/>
          </a:p>
        </p:txBody>
      </p:sp>
      <p:sp>
        <p:nvSpPr>
          <p:cNvPr id="15" name="Rectangle 14"/>
          <p:cNvSpPr/>
          <p:nvPr/>
        </p:nvSpPr>
        <p:spPr>
          <a:xfrm>
            <a:off x="8170474" y="5956292"/>
            <a:ext cx="1131846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Create a report</a:t>
            </a:r>
            <a:endParaRPr lang="en-US" sz="1000" dirty="0"/>
          </a:p>
        </p:txBody>
      </p:sp>
      <p:sp>
        <p:nvSpPr>
          <p:cNvPr id="16" name="Rectangle 15"/>
          <p:cNvSpPr/>
          <p:nvPr/>
        </p:nvSpPr>
        <p:spPr>
          <a:xfrm>
            <a:off x="7680487" y="1984960"/>
            <a:ext cx="1009896" cy="572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Evidence Collection Volume</a:t>
            </a:r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3571848" y="1938312"/>
            <a:ext cx="1123639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Isolate it?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8995930" y="2026668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Log in to </a:t>
            </a:r>
            <a:r>
              <a:rPr lang="en-US" sz="1000" smtClean="0"/>
              <a:t>the instance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0308609" y="2026667"/>
            <a:ext cx="1009896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Perform</a:t>
            </a:r>
          </a:p>
          <a:p>
            <a:pPr algn="ctr"/>
            <a:r>
              <a:rPr lang="en-US" sz="1000" dirty="0" smtClean="0"/>
              <a:t>Evidence Acquisition</a:t>
            </a:r>
            <a:endParaRPr lang="en-US" sz="1000" dirty="0"/>
          </a:p>
        </p:txBody>
      </p:sp>
      <p:sp>
        <p:nvSpPr>
          <p:cNvPr id="20" name="Rectangle 19"/>
          <p:cNvSpPr/>
          <p:nvPr/>
        </p:nvSpPr>
        <p:spPr>
          <a:xfrm>
            <a:off x="2320175" y="3373321"/>
            <a:ext cx="792981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Take snapshot to </a:t>
            </a:r>
            <a:r>
              <a:rPr lang="en-US" sz="1000" smtClean="0"/>
              <a:t>all volumes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3272541" y="3373321"/>
            <a:ext cx="73969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Stop it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5654959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Make </a:t>
            </a:r>
            <a:r>
              <a:rPr lang="en-US" sz="1000" smtClean="0"/>
              <a:t>Volumes to Snapshots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7058334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Volumes </a:t>
            </a:r>
            <a:r>
              <a:rPr lang="en-US" sz="1000" smtClean="0"/>
              <a:t>to Forensic </a:t>
            </a:r>
            <a:r>
              <a:rPr lang="en-US" sz="1000" dirty="0" smtClean="0"/>
              <a:t>Workstation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8451465" y="3305472"/>
            <a:ext cx="1009896" cy="6074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Evidence Collection Volume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9734653" y="3358613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Log in to the Forensic Workstation</a:t>
            </a:r>
            <a:endParaRPr lang="en-US" sz="1000" dirty="0"/>
          </a:p>
        </p:txBody>
      </p:sp>
      <p:sp>
        <p:nvSpPr>
          <p:cNvPr id="26" name="Rectangle 25"/>
          <p:cNvSpPr/>
          <p:nvPr/>
        </p:nvSpPr>
        <p:spPr>
          <a:xfrm>
            <a:off x="11024615" y="3358612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Analyze / Further Investigation</a:t>
            </a:r>
            <a:endParaRPr lang="en-US" sz="1000" dirty="0"/>
          </a:p>
        </p:txBody>
      </p:sp>
      <p:cxnSp>
        <p:nvCxnSpPr>
          <p:cNvPr id="28" name="Straight Arrow Connector 27"/>
          <p:cNvCxnSpPr>
            <a:stCxn id="7" idx="3"/>
            <a:endCxn id="17" idx="1"/>
          </p:cNvCxnSpPr>
          <p:nvPr/>
        </p:nvCxnSpPr>
        <p:spPr>
          <a:xfrm flipV="1">
            <a:off x="3207289" y="2274159"/>
            <a:ext cx="364559" cy="1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20" idx="0"/>
          </p:cNvCxnSpPr>
          <p:nvPr/>
        </p:nvCxnSpPr>
        <p:spPr>
          <a:xfrm flipH="1">
            <a:off x="2716666" y="2621027"/>
            <a:ext cx="4937" cy="75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9" idx="1"/>
          </p:cNvCxnSpPr>
          <p:nvPr/>
        </p:nvCxnSpPr>
        <p:spPr>
          <a:xfrm flipV="1">
            <a:off x="4695487" y="1785468"/>
            <a:ext cx="417915" cy="4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3"/>
            <a:endCxn id="8" idx="1"/>
          </p:cNvCxnSpPr>
          <p:nvPr/>
        </p:nvCxnSpPr>
        <p:spPr>
          <a:xfrm>
            <a:off x="5871430" y="1785468"/>
            <a:ext cx="493614" cy="48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16" idx="1"/>
          </p:cNvCxnSpPr>
          <p:nvPr/>
        </p:nvCxnSpPr>
        <p:spPr>
          <a:xfrm flipV="1">
            <a:off x="7374940" y="2271119"/>
            <a:ext cx="305547" cy="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18" idx="1"/>
          </p:cNvCxnSpPr>
          <p:nvPr/>
        </p:nvCxnSpPr>
        <p:spPr>
          <a:xfrm>
            <a:off x="8690383" y="2271119"/>
            <a:ext cx="305547" cy="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3"/>
            <a:endCxn id="19" idx="1"/>
          </p:cNvCxnSpPr>
          <p:nvPr/>
        </p:nvCxnSpPr>
        <p:spPr>
          <a:xfrm flipV="1">
            <a:off x="10005826" y="2274159"/>
            <a:ext cx="302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0" idx="3"/>
            <a:endCxn id="21" idx="1"/>
          </p:cNvCxnSpPr>
          <p:nvPr/>
        </p:nvCxnSpPr>
        <p:spPr>
          <a:xfrm>
            <a:off x="3113156" y="3620813"/>
            <a:ext cx="159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3"/>
            <a:endCxn id="5" idx="1"/>
          </p:cNvCxnSpPr>
          <p:nvPr/>
        </p:nvCxnSpPr>
        <p:spPr>
          <a:xfrm flipV="1">
            <a:off x="4012231" y="3616866"/>
            <a:ext cx="239353" cy="3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2" idx="1"/>
          </p:cNvCxnSpPr>
          <p:nvPr/>
        </p:nvCxnSpPr>
        <p:spPr>
          <a:xfrm flipV="1">
            <a:off x="5366279" y="3606106"/>
            <a:ext cx="288680" cy="1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3" idx="1"/>
          </p:cNvCxnSpPr>
          <p:nvPr/>
        </p:nvCxnSpPr>
        <p:spPr>
          <a:xfrm>
            <a:off x="6769654" y="3606106"/>
            <a:ext cx="28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3" idx="3"/>
            <a:endCxn id="24" idx="1"/>
          </p:cNvCxnSpPr>
          <p:nvPr/>
        </p:nvCxnSpPr>
        <p:spPr>
          <a:xfrm>
            <a:off x="8173029" y="3606106"/>
            <a:ext cx="278436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4" idx="3"/>
            <a:endCxn id="25" idx="1"/>
          </p:cNvCxnSpPr>
          <p:nvPr/>
        </p:nvCxnSpPr>
        <p:spPr>
          <a:xfrm flipV="1">
            <a:off x="9461361" y="3606105"/>
            <a:ext cx="273292" cy="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0"/>
            <a:endCxn id="19" idx="2"/>
          </p:cNvCxnSpPr>
          <p:nvPr/>
        </p:nvCxnSpPr>
        <p:spPr>
          <a:xfrm flipV="1">
            <a:off x="10239601" y="2521650"/>
            <a:ext cx="573956" cy="83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3"/>
            <a:endCxn id="154" idx="1"/>
          </p:cNvCxnSpPr>
          <p:nvPr/>
        </p:nvCxnSpPr>
        <p:spPr>
          <a:xfrm flipV="1">
            <a:off x="1013014" y="2295767"/>
            <a:ext cx="1543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3106" y="3326492"/>
            <a:ext cx="861503" cy="6986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Incident</a:t>
            </a:r>
            <a:endParaRPr lang="en-US" sz="900" dirty="0"/>
          </a:p>
        </p:txBody>
      </p:sp>
      <p:cxnSp>
        <p:nvCxnSpPr>
          <p:cNvPr id="75" name="Straight Arrow Connector 74"/>
          <p:cNvCxnSpPr>
            <a:stCxn id="73" idx="0"/>
            <a:endCxn id="4" idx="2"/>
          </p:cNvCxnSpPr>
          <p:nvPr/>
        </p:nvCxnSpPr>
        <p:spPr>
          <a:xfrm flipV="1">
            <a:off x="443858" y="2588914"/>
            <a:ext cx="95360" cy="73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3" idx="4"/>
            <a:endCxn id="10" idx="0"/>
          </p:cNvCxnSpPr>
          <p:nvPr/>
        </p:nvCxnSpPr>
        <p:spPr>
          <a:xfrm>
            <a:off x="443858" y="4025111"/>
            <a:ext cx="315466" cy="193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181242" y="2129908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L</a:t>
            </a:r>
            <a:r>
              <a:rPr lang="en-US" sz="800" smtClean="0"/>
              <a:t>ive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2373976" y="2837904"/>
            <a:ext cx="487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Dead</a:t>
            </a:r>
            <a:endParaRPr lang="en-US" sz="800" dirty="0"/>
          </a:p>
        </p:txBody>
      </p:sp>
      <p:cxnSp>
        <p:nvCxnSpPr>
          <p:cNvPr id="83" name="Straight Arrow Connector 82"/>
          <p:cNvCxnSpPr>
            <a:stCxn id="10" idx="3"/>
            <a:endCxn id="12" idx="1"/>
          </p:cNvCxnSpPr>
          <p:nvPr/>
        </p:nvCxnSpPr>
        <p:spPr>
          <a:xfrm flipV="1">
            <a:off x="1167328" y="5860748"/>
            <a:ext cx="726992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2" idx="3"/>
            <a:endCxn id="13" idx="1"/>
          </p:cNvCxnSpPr>
          <p:nvPr/>
        </p:nvCxnSpPr>
        <p:spPr>
          <a:xfrm>
            <a:off x="3037600" y="5860748"/>
            <a:ext cx="480776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3" idx="3"/>
            <a:endCxn id="11" idx="1"/>
          </p:cNvCxnSpPr>
          <p:nvPr/>
        </p:nvCxnSpPr>
        <p:spPr>
          <a:xfrm>
            <a:off x="4829336" y="6203784"/>
            <a:ext cx="358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" idx="3"/>
            <a:endCxn id="14" idx="1"/>
          </p:cNvCxnSpPr>
          <p:nvPr/>
        </p:nvCxnSpPr>
        <p:spPr>
          <a:xfrm>
            <a:off x="6319632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4" idx="3"/>
            <a:endCxn id="15" idx="1"/>
          </p:cNvCxnSpPr>
          <p:nvPr/>
        </p:nvCxnSpPr>
        <p:spPr>
          <a:xfrm>
            <a:off x="7810976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26" idx="0"/>
          </p:cNvCxnSpPr>
          <p:nvPr/>
        </p:nvCxnSpPr>
        <p:spPr>
          <a:xfrm>
            <a:off x="11318505" y="2274159"/>
            <a:ext cx="211058" cy="108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1033994" y="3022160"/>
            <a:ext cx="920565" cy="58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Create Support </a:t>
            </a:r>
            <a:r>
              <a:rPr lang="en-US" sz="1000" smtClean="0"/>
              <a:t>Case with Provider</a:t>
            </a:r>
            <a:endParaRPr lang="en-US" sz="1000" dirty="0"/>
          </a:p>
        </p:txBody>
      </p:sp>
      <p:sp>
        <p:nvSpPr>
          <p:cNvPr id="110" name="Rectangle 109"/>
          <p:cNvSpPr/>
          <p:nvPr/>
        </p:nvSpPr>
        <p:spPr>
          <a:xfrm>
            <a:off x="1894320" y="6058602"/>
            <a:ext cx="1143280" cy="12490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Revoke Access</a:t>
            </a:r>
            <a:endParaRPr lang="en-US" sz="1000" dirty="0"/>
          </a:p>
        </p:txBody>
      </p:sp>
      <p:sp>
        <p:nvSpPr>
          <p:cNvPr id="111" name="Rectangle 110"/>
          <p:cNvSpPr/>
          <p:nvPr/>
        </p:nvSpPr>
        <p:spPr>
          <a:xfrm>
            <a:off x="1899877" y="6325687"/>
            <a:ext cx="1138045" cy="1312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Revoke Sessions</a:t>
            </a:r>
            <a:endParaRPr lang="en-US" sz="1000" dirty="0"/>
          </a:p>
        </p:txBody>
      </p:sp>
      <p:cxnSp>
        <p:nvCxnSpPr>
          <p:cNvPr id="116" name="Straight Arrow Connector 115"/>
          <p:cNvCxnSpPr>
            <a:stCxn id="10" idx="3"/>
            <a:endCxn id="110" idx="1"/>
          </p:cNvCxnSpPr>
          <p:nvPr/>
        </p:nvCxnSpPr>
        <p:spPr>
          <a:xfrm flipV="1">
            <a:off x="1167328" y="6121056"/>
            <a:ext cx="726992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" idx="3"/>
            <a:endCxn id="111" idx="1"/>
          </p:cNvCxnSpPr>
          <p:nvPr/>
        </p:nvCxnSpPr>
        <p:spPr>
          <a:xfrm>
            <a:off x="1167328" y="6203784"/>
            <a:ext cx="732549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0" idx="3"/>
            <a:endCxn id="13" idx="1"/>
          </p:cNvCxnSpPr>
          <p:nvPr/>
        </p:nvCxnSpPr>
        <p:spPr>
          <a:xfrm>
            <a:off x="3037600" y="6121056"/>
            <a:ext cx="480776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1" idx="3"/>
            <a:endCxn id="13" idx="1"/>
          </p:cNvCxnSpPr>
          <p:nvPr/>
        </p:nvCxnSpPr>
        <p:spPr>
          <a:xfrm flipV="1">
            <a:off x="3037922" y="6203784"/>
            <a:ext cx="480454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1167328" y="1828664"/>
            <a:ext cx="900388" cy="93420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Outside Info Acquisition</a:t>
            </a:r>
          </a:p>
          <a:p>
            <a:pPr algn="ctr"/>
            <a:r>
              <a:rPr lang="en-US" sz="1000" dirty="0" smtClean="0"/>
              <a:t>(instance </a:t>
            </a:r>
            <a:r>
              <a:rPr lang="en-US" sz="1000" dirty="0" err="1" smtClean="0"/>
              <a:t>profile,endpoints,metadata</a:t>
            </a:r>
            <a:r>
              <a:rPr lang="en-US" sz="1000" dirty="0" smtClean="0"/>
              <a:t>, </a:t>
            </a:r>
            <a:r>
              <a:rPr lang="en-US" sz="1000" dirty="0" err="1" smtClean="0"/>
              <a:t>etc</a:t>
            </a:r>
            <a:r>
              <a:rPr lang="en-US" sz="1000" dirty="0" smtClean="0"/>
              <a:t>)_</a:t>
            </a:r>
            <a:endParaRPr lang="en-US" sz="1000" dirty="0"/>
          </a:p>
        </p:txBody>
      </p:sp>
      <p:cxnSp>
        <p:nvCxnSpPr>
          <p:cNvPr id="158" name="Straight Arrow Connector 157"/>
          <p:cNvCxnSpPr>
            <a:stCxn id="154" idx="3"/>
            <a:endCxn id="7" idx="1"/>
          </p:cNvCxnSpPr>
          <p:nvPr/>
        </p:nvCxnSpPr>
        <p:spPr>
          <a:xfrm flipV="1">
            <a:off x="2067716" y="2285181"/>
            <a:ext cx="168201" cy="1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11166285" y="1704844"/>
            <a:ext cx="726555" cy="48897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Perform Timeline</a:t>
            </a:r>
            <a:endParaRPr lang="en-US" sz="1000" dirty="0"/>
          </a:p>
        </p:txBody>
      </p:sp>
      <p:sp>
        <p:nvSpPr>
          <p:cNvPr id="185" name="Rectangle 184"/>
          <p:cNvSpPr/>
          <p:nvPr/>
        </p:nvSpPr>
        <p:spPr>
          <a:xfrm>
            <a:off x="10591950" y="1340545"/>
            <a:ext cx="726555" cy="48897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Pre-built </a:t>
            </a:r>
            <a:r>
              <a:rPr lang="en-US" sz="1000" dirty="0" err="1" smtClean="0"/>
              <a:t>Volatiliy</a:t>
            </a:r>
            <a:r>
              <a:rPr lang="en-US" sz="1000" dirty="0" smtClean="0"/>
              <a:t> </a:t>
            </a:r>
            <a:r>
              <a:rPr lang="en-US" sz="1000" dirty="0" err="1" smtClean="0"/>
              <a:t>frofile</a:t>
            </a:r>
            <a:endParaRPr lang="en-US" sz="1000" dirty="0"/>
          </a:p>
        </p:txBody>
      </p:sp>
      <p:sp>
        <p:nvSpPr>
          <p:cNvPr id="186" name="Rectangle 185"/>
          <p:cNvSpPr/>
          <p:nvPr/>
        </p:nvSpPr>
        <p:spPr>
          <a:xfrm>
            <a:off x="9993126" y="997484"/>
            <a:ext cx="726555" cy="48897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Pre-built </a:t>
            </a:r>
            <a:r>
              <a:rPr lang="en-US" sz="1000" dirty="0" err="1" smtClean="0"/>
              <a:t>LiME</a:t>
            </a:r>
            <a:r>
              <a:rPr lang="en-US" sz="1000" dirty="0" smtClean="0"/>
              <a:t> </a:t>
            </a:r>
            <a:r>
              <a:rPr lang="en-US" sz="1000" dirty="0" err="1" smtClean="0"/>
              <a:t>krnl</a:t>
            </a:r>
            <a:r>
              <a:rPr lang="en-US" sz="1000" dirty="0" smtClean="0"/>
              <a:t> mod</a:t>
            </a:r>
            <a:endParaRPr lang="en-US" sz="1000" dirty="0"/>
          </a:p>
        </p:txBody>
      </p:sp>
      <p:sp>
        <p:nvSpPr>
          <p:cNvPr id="187" name="Rectangle 186"/>
          <p:cNvSpPr/>
          <p:nvPr/>
        </p:nvSpPr>
        <p:spPr>
          <a:xfrm>
            <a:off x="9295904" y="683833"/>
            <a:ext cx="803997" cy="48897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RAM Acquisition</a:t>
            </a:r>
            <a:endParaRPr lang="en-US" sz="1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4516917" y="2034544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Yes</a:t>
            </a:r>
            <a:endParaRPr lang="en-US" sz="800" dirty="0"/>
          </a:p>
        </p:txBody>
      </p:sp>
      <p:sp>
        <p:nvSpPr>
          <p:cNvPr id="189" name="Rectangle 188"/>
          <p:cNvSpPr/>
          <p:nvPr/>
        </p:nvSpPr>
        <p:spPr>
          <a:xfrm>
            <a:off x="5807187" y="1282475"/>
            <a:ext cx="871943" cy="341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NIC Network Scan</a:t>
            </a:r>
            <a:endParaRPr lang="en-US" sz="1000" dirty="0"/>
          </a:p>
        </p:txBody>
      </p:sp>
      <p:sp>
        <p:nvSpPr>
          <p:cNvPr id="228" name="Rectangle 227"/>
          <p:cNvSpPr/>
          <p:nvPr/>
        </p:nvSpPr>
        <p:spPr>
          <a:xfrm>
            <a:off x="1029727" y="3768395"/>
            <a:ext cx="924832" cy="56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Open an Internal Case</a:t>
            </a:r>
            <a:endParaRPr lang="en-US" sz="1000" dirty="0"/>
          </a:p>
        </p:txBody>
      </p:sp>
      <p:cxnSp>
        <p:nvCxnSpPr>
          <p:cNvPr id="229" name="Straight Arrow Connector 228"/>
          <p:cNvCxnSpPr>
            <a:stCxn id="73" idx="7"/>
            <a:endCxn id="107" idx="1"/>
          </p:cNvCxnSpPr>
          <p:nvPr/>
        </p:nvCxnSpPr>
        <p:spPr>
          <a:xfrm flipV="1">
            <a:off x="748445" y="3314132"/>
            <a:ext cx="285549" cy="11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73" idx="5"/>
            <a:endCxn id="228" idx="1"/>
          </p:cNvCxnSpPr>
          <p:nvPr/>
        </p:nvCxnSpPr>
        <p:spPr>
          <a:xfrm>
            <a:off x="748445" y="3922801"/>
            <a:ext cx="281282" cy="12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99807" y="2619129"/>
            <a:ext cx="1155492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/>
              <a:t>Separate</a:t>
            </a:r>
            <a:r>
              <a:rPr lang="es-ES" sz="1000" dirty="0" smtClean="0"/>
              <a:t> Network </a:t>
            </a:r>
            <a:r>
              <a:rPr lang="es-ES" sz="1000" dirty="0" err="1" smtClean="0"/>
              <a:t>with</a:t>
            </a:r>
            <a:r>
              <a:rPr lang="es-ES" sz="1000" dirty="0" smtClean="0"/>
              <a:t> Internet Access to </a:t>
            </a:r>
            <a:r>
              <a:rPr lang="es-ES" sz="1000" dirty="0" err="1" smtClean="0"/>
              <a:t>Scan</a:t>
            </a:r>
            <a:endParaRPr lang="en-US" sz="1000" dirty="0"/>
          </a:p>
        </p:txBody>
      </p:sp>
      <p:cxnSp>
        <p:nvCxnSpPr>
          <p:cNvPr id="74" name="Straight Arrow Connector 73"/>
          <p:cNvCxnSpPr>
            <a:stCxn id="17" idx="3"/>
            <a:endCxn id="70" idx="1"/>
          </p:cNvCxnSpPr>
          <p:nvPr/>
        </p:nvCxnSpPr>
        <p:spPr>
          <a:xfrm>
            <a:off x="4695487" y="2274159"/>
            <a:ext cx="204320" cy="59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  <a:endCxn id="8" idx="1"/>
          </p:cNvCxnSpPr>
          <p:nvPr/>
        </p:nvCxnSpPr>
        <p:spPr>
          <a:xfrm flipV="1">
            <a:off x="6055299" y="2274162"/>
            <a:ext cx="309745" cy="5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ounded Rectangle 226"/>
          <p:cNvSpPr/>
          <p:nvPr/>
        </p:nvSpPr>
        <p:spPr>
          <a:xfrm>
            <a:off x="7155726" y="4218515"/>
            <a:ext cx="919910" cy="81017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CAINE / SIFT / DEFT / FCCU / HELIX3  / FIRE</a:t>
            </a:r>
            <a:endParaRPr lang="en-US" sz="1050" dirty="0"/>
          </a:p>
        </p:txBody>
      </p:sp>
      <p:cxnSp>
        <p:nvCxnSpPr>
          <p:cNvPr id="84" name="Straight Arrow Connector 83"/>
          <p:cNvCxnSpPr>
            <a:stCxn id="23" idx="2"/>
            <a:endCxn id="227" idx="0"/>
          </p:cNvCxnSpPr>
          <p:nvPr/>
        </p:nvCxnSpPr>
        <p:spPr>
          <a:xfrm flipH="1">
            <a:off x="7615681" y="3853597"/>
            <a:ext cx="1" cy="36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8412093" y="4142434"/>
            <a:ext cx="1957010" cy="971002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Windows_Life_Response</a:t>
            </a:r>
            <a:endParaRPr lang="en-US" sz="1050" dirty="0" smtClean="0"/>
          </a:p>
          <a:p>
            <a:pPr algn="ctr"/>
            <a:r>
              <a:rPr lang="en-US" sz="1050" dirty="0" err="1" smtClean="0"/>
              <a:t>Sysinternals</a:t>
            </a:r>
            <a:endParaRPr lang="en-US" sz="1050" dirty="0" smtClean="0"/>
          </a:p>
          <a:p>
            <a:pPr algn="ctr"/>
            <a:r>
              <a:rPr lang="en-US" sz="1050" dirty="0" err="1" smtClean="0"/>
              <a:t>Nirsoft</a:t>
            </a:r>
            <a:endParaRPr lang="en-US" sz="1050" dirty="0" smtClean="0"/>
          </a:p>
          <a:p>
            <a:pPr algn="ctr"/>
            <a:r>
              <a:rPr lang="en-US" sz="1050" dirty="0" smtClean="0"/>
              <a:t>FTK Imager</a:t>
            </a:r>
          </a:p>
          <a:p>
            <a:pPr algn="ctr"/>
            <a:r>
              <a:rPr lang="en-US" sz="1050" dirty="0" smtClean="0"/>
              <a:t>Autopsy</a:t>
            </a:r>
          </a:p>
          <a:p>
            <a:pPr algn="ctr"/>
            <a:r>
              <a:rPr lang="en-US" sz="1050" dirty="0" err="1" smtClean="0"/>
              <a:t>Sleuthkit</a:t>
            </a:r>
            <a:endParaRPr lang="en-US" sz="1050" dirty="0"/>
          </a:p>
        </p:txBody>
      </p:sp>
      <p:sp>
        <p:nvSpPr>
          <p:cNvPr id="88" name="Rectangle 87"/>
          <p:cNvSpPr/>
          <p:nvPr/>
        </p:nvSpPr>
        <p:spPr>
          <a:xfrm>
            <a:off x="1029727" y="4616839"/>
            <a:ext cx="924832" cy="472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Trigger a Network Capture</a:t>
            </a:r>
            <a:endParaRPr lang="en-US" sz="1000" dirty="0"/>
          </a:p>
        </p:txBody>
      </p:sp>
      <p:cxnSp>
        <p:nvCxnSpPr>
          <p:cNvPr id="90" name="Straight Arrow Connector 89"/>
          <p:cNvCxnSpPr>
            <a:stCxn id="73" idx="5"/>
            <a:endCxn id="88" idx="1"/>
          </p:cNvCxnSpPr>
          <p:nvPr/>
        </p:nvCxnSpPr>
        <p:spPr>
          <a:xfrm>
            <a:off x="748445" y="3922801"/>
            <a:ext cx="281282" cy="93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276575" y="4036601"/>
            <a:ext cx="916273" cy="63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TAG</a:t>
            </a:r>
          </a:p>
          <a:p>
            <a:pPr algn="ctr"/>
            <a:r>
              <a:rPr lang="en-US" sz="1000" dirty="0" smtClean="0"/>
              <a:t>Resources under investigation</a:t>
            </a:r>
            <a:endParaRPr lang="en-US" sz="1000" dirty="0"/>
          </a:p>
        </p:txBody>
      </p:sp>
      <p:cxnSp>
        <p:nvCxnSpPr>
          <p:cNvPr id="96" name="Straight Arrow Connector 95"/>
          <p:cNvCxnSpPr>
            <a:stCxn id="107" idx="3"/>
            <a:endCxn id="79" idx="1"/>
          </p:cNvCxnSpPr>
          <p:nvPr/>
        </p:nvCxnSpPr>
        <p:spPr>
          <a:xfrm>
            <a:off x="1954559" y="3314132"/>
            <a:ext cx="322016" cy="104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022630" y="169358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4505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Info Acquisition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" y="3202105"/>
            <a:ext cx="1491004" cy="96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</a:t>
            </a:r>
          </a:p>
          <a:p>
            <a:pPr algn="ctr"/>
            <a:r>
              <a:rPr lang="en-US" dirty="0" smtClean="0"/>
              <a:t>Evidence Acquisition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12241" y="1443426"/>
            <a:ext cx="6547759" cy="725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AWS Infrastructure Logs:</a:t>
            </a:r>
          </a:p>
          <a:p>
            <a:pPr algn="ctr"/>
            <a:r>
              <a:rPr lang="en-US" dirty="0" err="1" smtClean="0"/>
              <a:t>CloudTrail</a:t>
            </a:r>
            <a:r>
              <a:rPr lang="en-US" dirty="0" smtClean="0"/>
              <a:t> and </a:t>
            </a:r>
            <a:r>
              <a:rPr lang="en-US" dirty="0" err="1" smtClean="0"/>
              <a:t>VPCFlowLogs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12241" y="2362331"/>
            <a:ext cx="6547759" cy="725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AWS Service Logs:</a:t>
            </a:r>
          </a:p>
          <a:p>
            <a:pPr algn="ctr"/>
            <a:r>
              <a:rPr lang="en-US" dirty="0" smtClean="0"/>
              <a:t>S3 Logs, RDS Logs, Lambda, etc.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12241" y="3328739"/>
            <a:ext cx="6547759" cy="725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Based Logs</a:t>
            </a:r>
          </a:p>
          <a:p>
            <a:pPr algn="ctr"/>
            <a:r>
              <a:rPr lang="en-US" dirty="0" smtClean="0"/>
              <a:t>Messages/System, security, audit, applications, etc.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 flipV="1">
            <a:off x="1910104" y="1806163"/>
            <a:ext cx="1702137" cy="187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9" idx="1"/>
          </p:cNvCxnSpPr>
          <p:nvPr/>
        </p:nvCxnSpPr>
        <p:spPr>
          <a:xfrm flipV="1">
            <a:off x="1910104" y="2725068"/>
            <a:ext cx="1702137" cy="960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10" idx="1"/>
          </p:cNvCxnSpPr>
          <p:nvPr/>
        </p:nvCxnSpPr>
        <p:spPr>
          <a:xfrm>
            <a:off x="1910104" y="3685309"/>
            <a:ext cx="1702137" cy="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612240" y="5431791"/>
            <a:ext cx="6547760" cy="811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Inside: </a:t>
            </a:r>
          </a:p>
          <a:p>
            <a:pPr algn="ctr"/>
            <a:r>
              <a:rPr lang="en-US" dirty="0" smtClean="0"/>
              <a:t>instance profile, endpoints, </a:t>
            </a:r>
            <a:r>
              <a:rPr lang="en-US" dirty="0" err="1" smtClean="0"/>
              <a:t>syslogs</a:t>
            </a:r>
            <a:r>
              <a:rPr lang="en-US" dirty="0" smtClean="0"/>
              <a:t>, screen, metadata, </a:t>
            </a:r>
            <a:r>
              <a:rPr lang="en-US" dirty="0" err="1" smtClean="0"/>
              <a:t>etc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4" idx="3"/>
            <a:endCxn id="28" idx="1"/>
          </p:cNvCxnSpPr>
          <p:nvPr/>
        </p:nvCxnSpPr>
        <p:spPr>
          <a:xfrm>
            <a:off x="1910104" y="3685309"/>
            <a:ext cx="1702136" cy="215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612239" y="4337380"/>
            <a:ext cx="6547762" cy="811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Outside: </a:t>
            </a:r>
          </a:p>
          <a:p>
            <a:pPr algn="ctr"/>
            <a:r>
              <a:rPr lang="en-US" dirty="0" smtClean="0"/>
              <a:t>Limits, check resources creation from date (all regions)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4" idx="3"/>
            <a:endCxn id="36" idx="1"/>
          </p:cNvCxnSpPr>
          <p:nvPr/>
        </p:nvCxnSpPr>
        <p:spPr>
          <a:xfrm>
            <a:off x="1910104" y="3685309"/>
            <a:ext cx="1702135" cy="105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3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IRDF Automation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6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 2016:</a:t>
            </a:r>
          </a:p>
          <a:p>
            <a:pPr lvl="1"/>
            <a:r>
              <a:rPr lang="en-US" dirty="0">
                <a:hlinkClick r:id="rId2"/>
              </a:rPr>
              <a:t>https://blyx.com/2016/03/11/forensics-in-aws-an-introduction/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June 2016:</a:t>
            </a:r>
          </a:p>
          <a:p>
            <a:pPr lvl="1"/>
            <a:r>
              <a:rPr lang="en-US" dirty="0">
                <a:hlinkClick r:id="rId3"/>
              </a:rPr>
              <a:t>https://blyx.com/2016/06/16/cloud-forensics-caine7-on-aws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August 2016:</a:t>
            </a:r>
          </a:p>
          <a:p>
            <a:pPr lvl="1"/>
            <a:r>
              <a:rPr lang="en-US" dirty="0" smtClean="0"/>
              <a:t>Threat Response (Presented </a:t>
            </a:r>
            <a:r>
              <a:rPr lang="en-US" dirty="0"/>
              <a:t>in </a:t>
            </a:r>
            <a:r>
              <a:rPr lang="en-US" dirty="0" err="1"/>
              <a:t>BlackHat</a:t>
            </a:r>
            <a:r>
              <a:rPr lang="en-US" dirty="0"/>
              <a:t> </a:t>
            </a:r>
            <a:r>
              <a:rPr lang="en-US" dirty="0" smtClean="0"/>
              <a:t>2016)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https://s3-us-west-2.amazonaws.com/threatresponse-static/us-16-Krug-Hardening-AWS-Environments-and-Automating-Incident-Response-for-AWS-Compromises-wp.pdf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Pre-Automation POC </a:t>
            </a:r>
            <a:r>
              <a:rPr lang="mr-IN" dirty="0" smtClean="0"/>
              <a:t>–</a:t>
            </a:r>
            <a:r>
              <a:rPr lang="en-US" dirty="0" smtClean="0"/>
              <a:t> AWS CLI (Scripts)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7000" y="1411689"/>
            <a:ext cx="5664200" cy="50475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DISABLE STOLEN KEYS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update-access-key --access-key-id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\ AKIAIOSFODNN7EXAMPLE 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status Inactive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\ 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user-name Bob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delete-access-key --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access-key  \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AKIDPMS9RO4H3FEXAMPLE 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user-name Bob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LOOK FOR NEW RESOURCES CREATED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describe-instances --region us-east-1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--query 'Reservations[].Instances[?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LaunchTime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&gt;=`2017-02-3`][].{id: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, type: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InstanceType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, launched: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LaunchTime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}'</a:t>
            </a:r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TAG INSTANCE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create-tags --resources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-INSTANCE-ID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--tags “Key=Environment, Value=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Quarantine:REFERENCE-ID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45200" y="1413678"/>
            <a:ext cx="6019800" cy="50475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ISOLATE AN INSTANCE IN A VPC</a:t>
            </a:r>
          </a:p>
          <a:p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ec2 create-security-group --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group-name \ isolation-sg 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description “Security group to isolate a EC2-VPC instance”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vpc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-id vpc-1a2b3c4d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authorize-security-group-ingress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\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group-id sg-BLOCK-ID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protocol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--port 22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\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cidr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YOUR.IP.ADDRESS.HERE/32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authorize-security-group-egress \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group-id sg-BLOCK-ID </a:t>
            </a:r>
            <a:r>
              <a:rPr lang="mr-IN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protocol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‘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mr-IN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\</a:t>
            </a:r>
          </a:p>
          <a:p>
            <a:r>
              <a:rPr lang="mr-IN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port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80 --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cidr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‘0.0.0.0/0’</a:t>
            </a:r>
          </a:p>
          <a:p>
            <a:endParaRPr lang="mr-IN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modify-instance-attribute --instance-id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\</a:t>
            </a: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-INSTANCE-ID 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groups sg-BLOCK-ID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CREATE VOLUME SNAPSHOT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create-snapshot –-volume-id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vol-xxxx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–-description “IR-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ResponderName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 Date-REFERENCE-ID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</a:p>
          <a:p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Response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426" y="1589088"/>
            <a:ext cx="5365974" cy="4839204"/>
          </a:xfrm>
        </p:spPr>
        <p:txBody>
          <a:bodyPr>
            <a:noAutofit/>
          </a:bodyPr>
          <a:lstStyle/>
          <a:p>
            <a:r>
              <a:rPr lang="en-US" dirty="0" smtClean="0"/>
              <a:t>Incident Response Tool for AWS</a:t>
            </a:r>
          </a:p>
          <a:p>
            <a:pPr lvl="1"/>
            <a:r>
              <a:rPr lang="en-US" dirty="0">
                <a:hlinkClick r:id="rId2"/>
              </a:rPr>
              <a:t>http://threatresponse.cloud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Compromised </a:t>
            </a:r>
            <a:r>
              <a:rPr lang="en-US" dirty="0"/>
              <a:t>AWS API credentials (Access </a:t>
            </a:r>
            <a:r>
              <a:rPr lang="en-US" dirty="0" smtClean="0"/>
              <a:t>Keys)</a:t>
            </a:r>
            <a:endParaRPr lang="en-US" dirty="0"/>
          </a:p>
          <a:p>
            <a:pPr lvl="1"/>
            <a:r>
              <a:rPr lang="en-US" dirty="0"/>
              <a:t>Mitigate </a:t>
            </a:r>
            <a:r>
              <a:rPr lang="en-US" dirty="0" smtClean="0"/>
              <a:t>compromise</a:t>
            </a:r>
            <a:r>
              <a:rPr lang="en-US" dirty="0"/>
              <a:t>:</a:t>
            </a:r>
            <a:r>
              <a:rPr lang="en-US" dirty="0" smtClean="0"/>
              <a:t> Lock</a:t>
            </a:r>
          </a:p>
          <a:p>
            <a:r>
              <a:rPr lang="en-US" dirty="0" smtClean="0"/>
              <a:t>Compromised EC2 instance</a:t>
            </a:r>
          </a:p>
          <a:p>
            <a:pPr lvl="1"/>
            <a:r>
              <a:rPr lang="en-US" dirty="0" smtClean="0"/>
              <a:t>Mitigate compromise</a:t>
            </a:r>
            <a:endParaRPr lang="en-US" dirty="0"/>
          </a:p>
          <a:p>
            <a:pPr lvl="2"/>
            <a:r>
              <a:rPr lang="en-US" sz="1800" dirty="0" smtClean="0"/>
              <a:t>Isolation</a:t>
            </a:r>
          </a:p>
          <a:p>
            <a:pPr lvl="1"/>
            <a:r>
              <a:rPr lang="en-US" dirty="0"/>
              <a:t>Collect evidence</a:t>
            </a:r>
          </a:p>
          <a:p>
            <a:pPr lvl="2"/>
            <a:r>
              <a:rPr lang="en-US" sz="1800" dirty="0"/>
              <a:t>Memory acquisition</a:t>
            </a:r>
          </a:p>
          <a:p>
            <a:pPr lvl="2"/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04174" y="1589088"/>
            <a:ext cx="5365974" cy="4839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Create an Incident Response Workstation in AWS 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Start an EC2 instance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Analysis of collected evidences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WebApp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ThreatResponse­Web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RAM (volatility)</a:t>
            </a:r>
          </a:p>
          <a:p>
            <a:pPr lvl="2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Disk (Log2time +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</a:rPr>
              <a:t>TimeSketch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AWS hardening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Threatprep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API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6842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9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smtClean="0"/>
              <a:t>DEMO&gt;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ThreatResponse</a:t>
            </a:r>
            <a:r>
              <a:rPr lang="en-US" dirty="0" smtClean="0"/>
              <a:t>: </a:t>
            </a:r>
            <a:r>
              <a:rPr lang="en-US" dirty="0" err="1" smtClean="0"/>
              <a:t>aws_ir</a:t>
            </a:r>
            <a:r>
              <a:rPr lang="en-US" dirty="0" smtClean="0"/>
              <a:t>, </a:t>
            </a:r>
            <a:r>
              <a:rPr lang="en-US" dirty="0" err="1" smtClean="0"/>
              <a:t>margaritashotgun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6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and </a:t>
            </a:r>
            <a:r>
              <a:rPr lang="en-US" dirty="0"/>
              <a:t>Hardening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Persistence Prevention (AWS)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5769"/>
            <a:ext cx="11049000" cy="4754880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Instance compromised might become a Key Compromised</a:t>
            </a:r>
          </a:p>
          <a:p>
            <a:pPr lvl="1">
              <a:spcBef>
                <a:spcPts val="713"/>
              </a:spcBef>
            </a:pPr>
            <a:r>
              <a:rPr lang="en-US" altLang="x-none" dirty="0" err="1" smtClean="0">
                <a:solidFill>
                  <a:srgbClr val="000000"/>
                </a:solidFill>
              </a:rPr>
              <a:t>UserData</a:t>
            </a:r>
            <a:r>
              <a:rPr lang="en-US" altLang="x-none" dirty="0" smtClean="0">
                <a:solidFill>
                  <a:srgbClr val="000000"/>
                </a:solidFill>
              </a:rPr>
              <a:t> in CloudFormation: watch out!</a:t>
            </a:r>
            <a:endParaRPr lang="en-US" altLang="x-none" dirty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Prevent it is not very difficult:</a:t>
            </a:r>
          </a:p>
          <a:p>
            <a:pPr>
              <a:spcBef>
                <a:spcPts val="713"/>
              </a:spcBef>
            </a:pPr>
            <a:endParaRPr lang="en-US" altLang="x-none" dirty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endParaRPr lang="en-US" altLang="x-none" dirty="0" smtClean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STS tokens can’t be revoked (you only can disable permissions)</a:t>
            </a:r>
          </a:p>
          <a:p>
            <a:pPr>
              <a:spcBef>
                <a:spcPts val="713"/>
              </a:spcBef>
            </a:pPr>
            <a:r>
              <a:rPr lang="en-US" altLang="x-none" dirty="0" err="1" smtClean="0">
                <a:solidFill>
                  <a:srgbClr val="000000"/>
                </a:solidFill>
              </a:rPr>
              <a:t>CloudTrail</a:t>
            </a:r>
            <a:r>
              <a:rPr lang="en-US" altLang="x-none" dirty="0" smtClean="0">
                <a:solidFill>
                  <a:srgbClr val="000000"/>
                </a:solidFill>
              </a:rPr>
              <a:t> may help to detect it (if enabled!)</a:t>
            </a:r>
          </a:p>
          <a:p>
            <a:pPr lvl="1">
              <a:spcBef>
                <a:spcPts val="713"/>
              </a:spcBef>
            </a:pPr>
            <a:r>
              <a:rPr lang="en-US" dirty="0" smtClean="0"/>
              <a:t>watch </a:t>
            </a:r>
            <a:r>
              <a:rPr lang="en-US" dirty="0"/>
              <a:t>the </a:t>
            </a:r>
            <a:r>
              <a:rPr lang="en-US" dirty="0" smtClean="0"/>
              <a:t>watcher</a:t>
            </a:r>
            <a:endParaRPr lang="en-US" altLang="x-none" dirty="0" smtClean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It can shutdown your company! (you won’t be the first one: </a:t>
            </a:r>
            <a:r>
              <a:rPr lang="en-US" altLang="x-none" dirty="0" err="1" smtClean="0">
                <a:solidFill>
                  <a:srgbClr val="000000"/>
                </a:solidFill>
              </a:rPr>
              <a:t>CodeSpaces</a:t>
            </a:r>
            <a:r>
              <a:rPr lang="en-US" altLang="x-none" dirty="0" smtClean="0">
                <a:solidFill>
                  <a:srgbClr val="000000"/>
                </a:solidFill>
              </a:rPr>
              <a:t>)</a:t>
            </a:r>
          </a:p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Use multiple AWS accounts!</a:t>
            </a:r>
            <a:endParaRPr lang="en-US" altLang="x-none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412279"/>
            <a:ext cx="1018749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iptables</a:t>
            </a:r>
            <a:r>
              <a:rPr lang="en-US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-A OUTPUT -m owner ! --</a:t>
            </a:r>
            <a:r>
              <a:rPr lang="en-US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uid</a:t>
            </a:r>
            <a:r>
              <a:rPr lang="en-US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-owner root -d 169.254.169.254 -j DROP</a:t>
            </a:r>
          </a:p>
        </p:txBody>
      </p:sp>
    </p:spTree>
    <p:extLst>
      <p:ext uri="{BB962C8B-B14F-4D97-AF65-F5344CB8AC3E}">
        <p14:creationId xmlns:p14="http://schemas.microsoft.com/office/powerpoint/2010/main" val="210042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/ Network / Provider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0545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Put all what you need in your </a:t>
            </a:r>
            <a:r>
              <a:rPr lang="en-US" b="1" dirty="0" smtClean="0"/>
              <a:t>well known </a:t>
            </a:r>
            <a:r>
              <a:rPr lang="en-US" dirty="0" smtClean="0"/>
              <a:t>AMI: </a:t>
            </a:r>
          </a:p>
          <a:p>
            <a:pPr lvl="1"/>
            <a:r>
              <a:rPr lang="en-US" dirty="0" smtClean="0"/>
              <a:t>Hardening applied / Tested (Packer/Vagrant)</a:t>
            </a:r>
          </a:p>
          <a:p>
            <a:pPr lvl="2"/>
            <a:r>
              <a:rPr lang="en-US" dirty="0" smtClean="0"/>
              <a:t>CIS Benchmark!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config</a:t>
            </a:r>
            <a:r>
              <a:rPr lang="en-US" dirty="0" smtClean="0"/>
              <a:t> / access needed</a:t>
            </a:r>
          </a:p>
          <a:p>
            <a:pPr lvl="1"/>
            <a:r>
              <a:rPr lang="en-US" dirty="0" smtClean="0"/>
              <a:t>Local tools</a:t>
            </a:r>
          </a:p>
          <a:p>
            <a:pPr lvl="2"/>
            <a:r>
              <a:rPr lang="en-US" dirty="0" err="1" smtClean="0"/>
              <a:t>Osquery</a:t>
            </a:r>
            <a:r>
              <a:rPr lang="en-US" dirty="0" smtClean="0"/>
              <a:t> / OSSEC / </a:t>
            </a:r>
            <a:r>
              <a:rPr lang="en-US" dirty="0" err="1" smtClean="0"/>
              <a:t>rkhunter</a:t>
            </a:r>
            <a:endParaRPr lang="en-US" dirty="0" smtClean="0"/>
          </a:p>
          <a:p>
            <a:pPr lvl="2"/>
            <a:r>
              <a:rPr lang="en-US" dirty="0" smtClean="0"/>
              <a:t>Update rules / </a:t>
            </a:r>
            <a:r>
              <a:rPr lang="en-US" dirty="0" err="1" smtClean="0"/>
              <a:t>serverless</a:t>
            </a:r>
            <a:endParaRPr lang="en-US" dirty="0" smtClean="0"/>
          </a:p>
          <a:p>
            <a:pPr lvl="1"/>
            <a:r>
              <a:rPr lang="en-US" dirty="0" smtClean="0"/>
              <a:t>local configuration (</a:t>
            </a:r>
            <a:r>
              <a:rPr lang="en-US" dirty="0" err="1" smtClean="0"/>
              <a:t>SELinux</a:t>
            </a:r>
            <a:r>
              <a:rPr lang="en-US" dirty="0" smtClean="0"/>
              <a:t>/</a:t>
            </a:r>
            <a:r>
              <a:rPr lang="en-US" dirty="0" err="1" smtClean="0"/>
              <a:t>AppArmour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AuditD</a:t>
            </a:r>
            <a:endParaRPr lang="en-US" dirty="0" smtClean="0"/>
          </a:p>
          <a:p>
            <a:r>
              <a:rPr lang="en-US" dirty="0" smtClean="0"/>
              <a:t>Collect telemetry host network data (snort/</a:t>
            </a:r>
            <a:r>
              <a:rPr lang="en-US" dirty="0" err="1" smtClean="0"/>
              <a:t>suricata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Collect everything your provider allows you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APIs / Accesses</a:t>
            </a:r>
          </a:p>
          <a:p>
            <a:r>
              <a:rPr lang="en-US" dirty="0" smtClean="0"/>
              <a:t>Red Team / Third party </a:t>
            </a:r>
            <a:r>
              <a:rPr lang="en-US" dirty="0" err="1" smtClean="0"/>
              <a:t>pentesting</a:t>
            </a:r>
            <a:r>
              <a:rPr lang="en-US" dirty="0" smtClean="0"/>
              <a:t>*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2733339" cy="4351338"/>
          </a:xfrm>
        </p:spPr>
        <p:txBody>
          <a:bodyPr/>
          <a:lstStyle/>
          <a:p>
            <a:r>
              <a:rPr lang="en-US" dirty="0" smtClean="0"/>
              <a:t>Who</a:t>
            </a:r>
          </a:p>
          <a:p>
            <a:r>
              <a:rPr lang="en-US" dirty="0" smtClean="0"/>
              <a:t>When</a:t>
            </a:r>
          </a:p>
          <a:p>
            <a:r>
              <a:rPr lang="en-US" dirty="0" smtClean="0"/>
              <a:t>What call</a:t>
            </a:r>
          </a:p>
          <a:p>
            <a:r>
              <a:rPr lang="en-US" dirty="0" smtClean="0"/>
              <a:t>What resources</a:t>
            </a:r>
          </a:p>
          <a:p>
            <a:r>
              <a:rPr lang="en-US" dirty="0" smtClean="0"/>
              <a:t>Where (from)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41" y="441062"/>
            <a:ext cx="8553395" cy="4297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39" y="1690688"/>
            <a:ext cx="8444512" cy="4881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66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Auditing, Assessment and Hardening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1524000"/>
            <a:ext cx="5181600" cy="53340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hlinkClick r:id="rId3"/>
              </a:rPr>
              <a:t>AWS </a:t>
            </a:r>
            <a:r>
              <a:rPr lang="en-US" dirty="0">
                <a:hlinkClick r:id="rId3"/>
              </a:rPr>
              <a:t>Trusted </a:t>
            </a:r>
            <a:r>
              <a:rPr lang="en-US" dirty="0" smtClean="0">
                <a:hlinkClick r:id="rId3"/>
              </a:rPr>
              <a:t>Advisor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AWS CloudTrail </a:t>
            </a:r>
            <a:r>
              <a:rPr lang="en-US" dirty="0" smtClean="0"/>
              <a:t>/ </a:t>
            </a:r>
            <a:r>
              <a:rPr lang="en-US" dirty="0" smtClean="0">
                <a:hlinkClick r:id="rId5"/>
              </a:rPr>
              <a:t>Azure Operational Insights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AWS CloudFormation</a:t>
            </a:r>
            <a:endParaRPr lang="en-US" dirty="0"/>
          </a:p>
          <a:p>
            <a:r>
              <a:rPr lang="en-US" dirty="0">
                <a:hlinkClick r:id="rId7"/>
              </a:rPr>
              <a:t>AWS </a:t>
            </a:r>
            <a:r>
              <a:rPr lang="en-US" dirty="0" smtClean="0">
                <a:hlinkClick r:id="rId7"/>
              </a:rPr>
              <a:t>Config</a:t>
            </a:r>
            <a:r>
              <a:rPr lang="en-US" dirty="0" smtClean="0"/>
              <a:t> Rules</a:t>
            </a:r>
            <a:endParaRPr lang="en-US" dirty="0"/>
          </a:p>
          <a:p>
            <a:r>
              <a:rPr lang="en-US" dirty="0" smtClean="0"/>
              <a:t>Alfresco: </a:t>
            </a:r>
            <a:r>
              <a:rPr lang="en-US" dirty="0" smtClean="0">
                <a:hlinkClick r:id="rId8"/>
              </a:rPr>
              <a:t>Prowler</a:t>
            </a:r>
            <a:r>
              <a:rPr lang="en-US" dirty="0" smtClean="0"/>
              <a:t> / Automate Hardening CIS Section 3* / </a:t>
            </a:r>
            <a:r>
              <a:rPr lang="en-US" dirty="0" err="1" smtClean="0">
                <a:hlinkClick r:id="rId9"/>
              </a:rPr>
              <a:t>OpenSCAP</a:t>
            </a:r>
            <a:r>
              <a:rPr lang="en-US" dirty="0" smtClean="0">
                <a:hlinkClick r:id="rId9"/>
              </a:rPr>
              <a:t> </a:t>
            </a:r>
            <a:r>
              <a:rPr lang="en-US" dirty="0">
                <a:hlinkClick r:id="rId9"/>
              </a:rPr>
              <a:t>fix  </a:t>
            </a:r>
            <a:r>
              <a:rPr lang="en-US" dirty="0"/>
              <a:t>(AWS)</a:t>
            </a:r>
          </a:p>
          <a:p>
            <a:r>
              <a:rPr lang="en-US" dirty="0" err="1" smtClean="0"/>
              <a:t>Nccgroup</a:t>
            </a:r>
            <a:r>
              <a:rPr lang="en-US" dirty="0" smtClean="0"/>
              <a:t>: </a:t>
            </a:r>
            <a:r>
              <a:rPr lang="en-US" dirty="0" smtClean="0">
                <a:hlinkClick r:id="rId10"/>
              </a:rPr>
              <a:t>Scout2</a:t>
            </a:r>
            <a:r>
              <a:rPr lang="en-US" dirty="0"/>
              <a:t> (AWS)</a:t>
            </a:r>
          </a:p>
          <a:p>
            <a:r>
              <a:rPr lang="en-US" dirty="0" smtClean="0"/>
              <a:t>Netflix: </a:t>
            </a:r>
            <a:r>
              <a:rPr lang="en-US" dirty="0" smtClean="0">
                <a:hlinkClick r:id="rId11"/>
              </a:rPr>
              <a:t>SecurityMonkey</a:t>
            </a:r>
            <a:r>
              <a:rPr lang="en-US" dirty="0" smtClean="0"/>
              <a:t>, </a:t>
            </a:r>
            <a:r>
              <a:rPr lang="en-US" dirty="0" smtClean="0">
                <a:hlinkClick r:id="rId12"/>
              </a:rPr>
              <a:t>EDDA</a:t>
            </a:r>
            <a:r>
              <a:rPr lang="en-US" dirty="0" smtClean="0"/>
              <a:t>, </a:t>
            </a:r>
            <a:r>
              <a:rPr lang="en-US" dirty="0" smtClean="0">
                <a:hlinkClick r:id="rId13"/>
              </a:rPr>
              <a:t>FIDO</a:t>
            </a:r>
            <a:r>
              <a:rPr lang="en-US" dirty="0"/>
              <a:t> (AWS)</a:t>
            </a:r>
            <a:endParaRPr lang="en-US" dirty="0" smtClean="0"/>
          </a:p>
          <a:p>
            <a:r>
              <a:rPr lang="en-US" dirty="0" smtClean="0"/>
              <a:t>Capital One: </a:t>
            </a:r>
            <a:r>
              <a:rPr lang="en-US" dirty="0" smtClean="0">
                <a:hlinkClick r:id="rId14"/>
              </a:rPr>
              <a:t>CloudCustodian</a:t>
            </a:r>
            <a:r>
              <a:rPr lang="en-US" dirty="0"/>
              <a:t> (AWS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05500" y="1524000"/>
            <a:ext cx="5765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15"/>
              </a:rPr>
              <a:t>AWS CIS Benchmark Python code and Lambda functions</a:t>
            </a:r>
            <a:r>
              <a:rPr lang="en-US" dirty="0" smtClean="0"/>
              <a:t>  (AWS)</a:t>
            </a:r>
          </a:p>
          <a:p>
            <a:r>
              <a:rPr lang="en-US" dirty="0" smtClean="0">
                <a:hlinkClick r:id="rId16"/>
              </a:rPr>
              <a:t>CloudSploit</a:t>
            </a:r>
            <a:r>
              <a:rPr lang="en-US" dirty="0" smtClean="0"/>
              <a:t> (AWS)</a:t>
            </a:r>
          </a:p>
          <a:p>
            <a:r>
              <a:rPr lang="en-US" dirty="0" smtClean="0">
                <a:hlinkClick r:id="rId17"/>
              </a:rPr>
              <a:t>Widdix Hardening Templates</a:t>
            </a:r>
            <a:r>
              <a:rPr lang="en-US" dirty="0" smtClean="0"/>
              <a:t> (AWS)</a:t>
            </a:r>
          </a:p>
          <a:p>
            <a:r>
              <a:rPr lang="en-US" dirty="0" smtClean="0">
                <a:hlinkClick r:id="rId18"/>
              </a:rPr>
              <a:t>Awslimitchecker</a:t>
            </a:r>
            <a:r>
              <a:rPr lang="en-US" dirty="0" smtClean="0"/>
              <a:t> (AWS)</a:t>
            </a:r>
          </a:p>
          <a:p>
            <a:r>
              <a:rPr lang="en-US" dirty="0" smtClean="0">
                <a:hlinkClick r:id="rId19"/>
              </a:rPr>
              <a:t>OMS Security &amp; Compliance</a:t>
            </a:r>
            <a:r>
              <a:rPr lang="en-US" dirty="0" smtClean="0"/>
              <a:t> (Azure)</a:t>
            </a:r>
          </a:p>
          <a:p>
            <a:r>
              <a:rPr lang="en-US" dirty="0" smtClean="0"/>
              <a:t>Spotify: </a:t>
            </a:r>
            <a:r>
              <a:rPr lang="en-US" dirty="0" smtClean="0">
                <a:hlinkClick r:id="rId20"/>
              </a:rPr>
              <a:t>gcp-audit</a:t>
            </a:r>
            <a:r>
              <a:rPr lang="en-US" dirty="0" smtClean="0"/>
              <a:t> (GCP)</a:t>
            </a:r>
          </a:p>
          <a:p>
            <a:r>
              <a:rPr lang="en-US" dirty="0" smtClean="0"/>
              <a:t>*Analytics (ELK, </a:t>
            </a:r>
            <a:r>
              <a:rPr lang="en-US" dirty="0" err="1" smtClean="0"/>
              <a:t>Splunk</a:t>
            </a:r>
            <a:r>
              <a:rPr lang="en-US" dirty="0" smtClean="0"/>
              <a:t>, </a:t>
            </a:r>
            <a:r>
              <a:rPr lang="en-US" dirty="0" err="1" smtClean="0"/>
              <a:t>Nuix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>
                <a:hlinkClick r:id="rId21"/>
              </a:rPr>
              <a:t>Git Secrets</a:t>
            </a:r>
            <a:r>
              <a:rPr lang="en-US" dirty="0" smtClean="0"/>
              <a:t> </a:t>
            </a:r>
            <a:r>
              <a:rPr lang="en-US" dirty="0"/>
              <a:t>(AWS)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smtClean="0"/>
              <a:t>DEMO&gt;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Hardening Automation with templates, Prowler, Security Monkey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Takeaways</a:t>
            </a:r>
            <a:endParaRPr lang="en-US" altLang="x-non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Samples, templates, code, links and this presentation is already available at:</a:t>
            </a: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sz="4000" dirty="0" smtClean="0">
                <a:hlinkClick r:id="rId2"/>
              </a:rPr>
              <a:t>https://github.com/toniblyx/rootedcon2017</a:t>
            </a:r>
            <a:r>
              <a:rPr lang="en-US" sz="4000" dirty="0" smtClean="0"/>
              <a:t> 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5077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TL;DR</a:t>
            </a:r>
            <a:endParaRPr lang="en-US" altLang="x-non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 smtClean="0"/>
              <a:t>Automation</a:t>
            </a:r>
            <a:r>
              <a:rPr lang="en-US" sz="3600" dirty="0" smtClean="0"/>
              <a:t> for everything (deployment multi AZ, hardening, response, recovery/recreation, centralized logging, log everything!)</a:t>
            </a:r>
          </a:p>
          <a:p>
            <a:r>
              <a:rPr lang="en-US" sz="3600" b="1" dirty="0" smtClean="0"/>
              <a:t>Encryption</a:t>
            </a:r>
            <a:r>
              <a:rPr lang="en-US" sz="3600" dirty="0" smtClean="0"/>
              <a:t> Everywhere (any layer, any content, on-</a:t>
            </a:r>
            <a:r>
              <a:rPr lang="en-US" sz="3600" dirty="0" err="1" smtClean="0"/>
              <a:t>prem</a:t>
            </a:r>
            <a:r>
              <a:rPr lang="en-US" sz="3600" dirty="0" smtClean="0"/>
              <a:t>, on-transit)</a:t>
            </a:r>
          </a:p>
          <a:p>
            <a:r>
              <a:rPr lang="en-US" sz="3600" b="1" dirty="0" smtClean="0"/>
              <a:t>Account Separation </a:t>
            </a:r>
            <a:r>
              <a:rPr lang="en-US" sz="3600" dirty="0" smtClean="0"/>
              <a:t>and</a:t>
            </a:r>
            <a:r>
              <a:rPr lang="en-US" sz="3600" b="1" dirty="0" smtClean="0"/>
              <a:t> MFA </a:t>
            </a:r>
            <a:r>
              <a:rPr lang="en-US" sz="3600" dirty="0" smtClean="0"/>
              <a:t>(prod, test, </a:t>
            </a:r>
            <a:r>
              <a:rPr lang="en-US" sz="3600" dirty="0" err="1" smtClean="0"/>
              <a:t>devel</a:t>
            </a:r>
            <a:r>
              <a:rPr lang="en-US" sz="3600" dirty="0" smtClean="0"/>
              <a:t>, etc.)</a:t>
            </a:r>
          </a:p>
          <a:p>
            <a:r>
              <a:rPr lang="en-US" sz="3600" b="1" dirty="0" smtClean="0"/>
              <a:t>Least Privilege</a:t>
            </a:r>
          </a:p>
          <a:p>
            <a:r>
              <a:rPr lang="en-US" sz="3600" b="1" dirty="0" smtClean="0"/>
              <a:t>Go to Immutability / Ephemeral</a:t>
            </a:r>
            <a:endParaRPr lang="en-US" sz="3600" dirty="0" smtClean="0"/>
          </a:p>
          <a:p>
            <a:r>
              <a:rPr lang="en-US" sz="3600" b="1" dirty="0" smtClean="0"/>
              <a:t>Expect to be Hacked: </a:t>
            </a:r>
            <a:r>
              <a:rPr lang="en-US" sz="3600" b="1" dirty="0"/>
              <a:t>B</a:t>
            </a:r>
            <a:r>
              <a:rPr lang="en-US" sz="3600" b="1" dirty="0" smtClean="0"/>
              <a:t>uy Bitcoins</a:t>
            </a:r>
            <a:r>
              <a:rPr lang="mr-IN" sz="3600" dirty="0" smtClean="0"/>
              <a:t>…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872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" t="4624" r="-5" b="5208"/>
          <a:stretch/>
        </p:blipFill>
        <p:spPr>
          <a:xfrm>
            <a:off x="0" y="-12699"/>
            <a:ext cx="12192000" cy="6870699"/>
          </a:xfrm>
        </p:spPr>
      </p:pic>
    </p:spTree>
    <p:extLst>
      <p:ext uri="{BB962C8B-B14F-4D97-AF65-F5344CB8AC3E}">
        <p14:creationId xmlns:p14="http://schemas.microsoft.com/office/powerpoint/2010/main" val="5853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Things First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745" y="1393940"/>
            <a:ext cx="7883990" cy="527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9311118" y="6488668"/>
            <a:ext cx="170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*NIST Definition</a:t>
            </a:r>
            <a:endParaRPr lang="en-US"/>
          </a:p>
        </p:txBody>
      </p:sp>
      <p:sp>
        <p:nvSpPr>
          <p:cNvPr id="7" name="Down Arrow 6"/>
          <p:cNvSpPr/>
          <p:nvPr/>
        </p:nvSpPr>
        <p:spPr>
          <a:xfrm rot="3260326">
            <a:off x="9124876" y="2185692"/>
            <a:ext cx="830842" cy="1908316"/>
          </a:xfrm>
          <a:prstGeom prst="downArrow">
            <a:avLst>
              <a:gd name="adj1" fmla="val 30569"/>
              <a:gd name="adj2" fmla="val 51276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8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349501"/>
            <a:ext cx="12192000" cy="1641102"/>
          </a:xfrm>
        </p:spPr>
        <p:txBody>
          <a:bodyPr/>
          <a:lstStyle/>
          <a:p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toni@blyx.com - @</a:t>
            </a:r>
            <a:r>
              <a:rPr lang="en-US" dirty="0" err="1" smtClean="0"/>
              <a:t>ToniBlyx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4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61" y="1385887"/>
            <a:ext cx="11209469" cy="4871477"/>
          </a:xfrm>
        </p:spPr>
        <p:txBody>
          <a:bodyPr vert="horz" wrap="square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" invalidUrl="https://downloads.cloudsecurityalliance.org/initiatives/imf/Mapping-the-Forensic- Standard-ISO-IEC-27037-to-Cloud-Computing.pdf"/>
              </a:rPr>
              <a:t>Cloud Security Alliance, Mapping the Forensic Standard ISO/IEC 27037 to Cloud Computing, June </a:t>
            </a:r>
            <a:r>
              <a:rPr lang="en-US" altLang="x-none" sz="1100" dirty="0" smtClean="0">
                <a:solidFill>
                  <a:srgbClr val="000000"/>
                </a:solidFill>
                <a:hlinkClick r:id="rId3" invalidUrl="https://downloads.cloudsecurityalliance.org/initiatives/imf/Mapping-the-Forensic- Standard-ISO-IEC-27037-to-Cloud-Computing.pdf"/>
              </a:rPr>
              <a:t>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4"/>
              </a:rPr>
              <a:t>Dr. Keyun Ruan University College Dublin, Designing a Forensic-enabling Cloud Ecosystem, 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5" invalidUrl="http://webstore.iec.ch/preview/info_isoiec27037{ed1.0}en.pdf"/>
              </a:rPr>
              <a:t>International Standard ISO/IEC 27037, Information technology — Security techniques — Guidelines for identification, collection, acquisition, and preservation of digital evidence, October </a:t>
            </a:r>
            <a:r>
              <a:rPr lang="en-US" altLang="x-none" sz="1100" dirty="0" smtClean="0">
                <a:solidFill>
                  <a:srgbClr val="000000"/>
                </a:solidFill>
                <a:hlinkClick r:id="rId6" invalidUrl="http://webstore.iec.ch/preview/info_isoiec27037{ed1.0}en.pdf"/>
              </a:rPr>
              <a:t>2012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7" invalidUrl="https://digital-forensics.sans.org/summit-archives/2012/digital-forensics-for-iaas-cloud- computing.pdf"/>
              </a:rPr>
              <a:t>Josiah Dykstra, Digital Forensics for IaaS Cloud Computing, June </a:t>
            </a:r>
            <a:r>
              <a:rPr lang="en-US" altLang="x-none" sz="1100" dirty="0" smtClean="0">
                <a:solidFill>
                  <a:srgbClr val="000000"/>
                </a:solidFill>
                <a:hlinkClick r:id="rId8" invalidUrl="https://digital-forensics.sans.org/summit-archives/2012/digital-forensics-for-iaas-cloud- computing.pdf"/>
              </a:rPr>
              <a:t>2012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9" invalidUrl="http://cloudforensicsresearch.org/publication/Survey_on_Cloud_Forensics_and_Critical_Criteria_ for_Cloud_Forensic_Capability_6th_ADFSL.pdf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10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11" invalidUrl="http://cloudforensicsresearch.org/publication/Survey_on_Cloud_Forensics_and_Critical_Criteria_ for_Cloud_Forensic_Capability_6th_ADFSL.pdf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12" invalidUrl="http://cloudforensicsresearch.org/publication/Survey_on_Cloud_Forensics_and_Critical_Criteria_ for_Cloud_Forensic_Capability_6th_ADFSL.pdf"/>
              </a:rPr>
              <a:t>, Ibrahim </a:t>
            </a:r>
            <a:r>
              <a:rPr lang="en-US" altLang="x-none" sz="1100" dirty="0" err="1">
                <a:solidFill>
                  <a:srgbClr val="000000"/>
                </a:solidFill>
                <a:hlinkClick r:id="rId13" invalidUrl="http://cloudforensicsresearch.org/publication/Survey_on_Cloud_Forensics_and_Critical_Criteria_ for_Cloud_Forensic_Capability_6th_ADFSL.pdf"/>
              </a:rPr>
              <a:t>Baggili</a:t>
            </a:r>
            <a:r>
              <a:rPr lang="en-US" altLang="x-none" sz="1100" dirty="0">
                <a:solidFill>
                  <a:srgbClr val="000000"/>
                </a:solidFill>
                <a:hlinkClick r:id="rId14" invalidUrl="http://cloudforensicsresearch.org/publication/Survey_on_Cloud_Forensics_and_Critical_Criteria_ for_Cloud_Forensic_Capability_6th_ADFSL.pdf"/>
              </a:rPr>
              <a:t> (PhD), Prof Joe </a:t>
            </a:r>
            <a:r>
              <a:rPr lang="en-US" altLang="x-none" sz="1100" dirty="0" err="1">
                <a:solidFill>
                  <a:srgbClr val="000000"/>
                </a:solidFill>
                <a:hlinkClick r:id="rId15" invalidUrl="http://cloudforensicsresearch.org/publication/Survey_on_Cloud_Forensics_and_Critical_Criteria_ for_Cloud_Forensic_Capability_6th_ADFSL.pdf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16" invalidUrl="http://cloudforensicsresearch.org/publication/Survey_on_Cloud_Forensics_and_Critical_Criteria_ for_Cloud_Forensic_Capability_6th_ADFSL.pdf"/>
              </a:rPr>
              <a:t>, Prof </a:t>
            </a:r>
            <a:r>
              <a:rPr lang="en-US" altLang="x-none" sz="1100" dirty="0" err="1">
                <a:solidFill>
                  <a:srgbClr val="000000"/>
                </a:solidFill>
                <a:hlinkClick r:id="rId17" invalidUrl="http://cloudforensicsresearch.org/publication/Survey_on_Cloud_Forensics_and_Critical_Criteria_ for_Cloud_Forensic_Capability_6th_ADFSL.pdf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18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19" invalidUrl="http://cloudforensicsresearch.org/publication/Survey_on_Cloud_Forensics_and_Critical_Criteria_ for_Cloud_Forensic_Capability_6th_ADFSL.pdf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20" invalidUrl="http://cloudforensicsresearch.org/publication/Survey_on_Cloud_Forensics_and_Critical_Criteria_ for_Cloud_Forensic_Capability_6th_ADFSL.pdf"/>
              </a:rPr>
              <a:t> University College Dublin, </a:t>
            </a:r>
            <a:r>
              <a:rPr lang="en-US" altLang="x-none" sz="1100" dirty="0" err="1">
                <a:solidFill>
                  <a:srgbClr val="000000"/>
                </a:solidFill>
                <a:hlinkClick r:id="rId21" invalidUrl="http://cloudforensicsresearch.org/publication/Survey_on_Cloud_Forensics_and_Critical_Criteria_ for_Cloud_Forensic_Capability_6th_ADFSL.pdf"/>
              </a:rPr>
              <a:t>Zayed</a:t>
            </a:r>
            <a:r>
              <a:rPr lang="en-US" altLang="x-none" sz="1100" dirty="0">
                <a:solidFill>
                  <a:srgbClr val="000000"/>
                </a:solidFill>
                <a:hlinkClick r:id="rId22" invalidUrl="http://cloudforensicsresearch.org/publication/Survey_on_Cloud_Forensics_and_Critical_Criteria_ for_Cloud_Forensic_Capability_6th_ADFSL.pdf"/>
              </a:rPr>
              <a:t> University, Survey on Cloud forensics and critical criteria for Cloud forensic capability: A preliminary </a:t>
            </a:r>
            <a:r>
              <a:rPr lang="en-US" altLang="x-none" sz="1100" dirty="0" smtClean="0">
                <a:solidFill>
                  <a:srgbClr val="000000"/>
                </a:solidFill>
                <a:hlinkClick r:id="rId23" invalidUrl="http://cloudforensicsresearch.org/publication/Survey_on_Cloud_Forensics_and_Critical_Criteria_ for_Cloud_Forensic_Capability_6th_ADFSL.pdf"/>
              </a:rPr>
              <a:t>analysis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24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24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24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24"/>
              </a:rPr>
              <a:t>, Joe </a:t>
            </a:r>
            <a:r>
              <a:rPr lang="en-US" altLang="x-none" sz="1100" dirty="0" err="1">
                <a:solidFill>
                  <a:srgbClr val="000000"/>
                </a:solidFill>
                <a:hlinkClick r:id="rId24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24"/>
              </a:rPr>
              <a:t>, </a:t>
            </a:r>
            <a:r>
              <a:rPr lang="en-US" altLang="x-none" sz="1100" dirty="0" err="1">
                <a:solidFill>
                  <a:srgbClr val="000000"/>
                </a:solidFill>
                <a:hlinkClick r:id="rId24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24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24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24"/>
              </a:rPr>
              <a:t> and Mark Crosbie, Cloud </a:t>
            </a:r>
            <a:r>
              <a:rPr lang="en-US" altLang="x-none" sz="1100" dirty="0" smtClean="0">
                <a:solidFill>
                  <a:srgbClr val="000000"/>
                </a:solidFill>
                <a:hlinkClick r:id="rId24"/>
              </a:rPr>
              <a:t>Forensics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25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25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25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25"/>
              </a:rPr>
              <a:t>, University College Dublin, Cloud Forensics: challenges &amp; </a:t>
            </a:r>
            <a:r>
              <a:rPr lang="en-US" altLang="x-none" sz="1100" dirty="0" err="1">
                <a:solidFill>
                  <a:srgbClr val="000000"/>
                </a:solidFill>
                <a:hlinkClick r:id="rId25"/>
              </a:rPr>
              <a:t>opportunitiess</a:t>
            </a:r>
            <a:r>
              <a:rPr lang="en-US" altLang="x-none" sz="1100" dirty="0">
                <a:solidFill>
                  <a:srgbClr val="000000"/>
                </a:solidFill>
                <a:hlinkClick r:id="rId25"/>
              </a:rPr>
              <a:t>, </a:t>
            </a:r>
            <a:r>
              <a:rPr lang="en-US" altLang="x-none" sz="1100" dirty="0" smtClean="0">
                <a:solidFill>
                  <a:srgbClr val="000000"/>
                </a:solidFill>
                <a:hlinkClick r:id="rId25"/>
              </a:rPr>
              <a:t>2010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smtClean="0">
                <a:solidFill>
                  <a:srgbClr val="000000"/>
                </a:solidFill>
                <a:hlinkClick r:id="rId26"/>
              </a:rPr>
              <a:t>NIST Cloud Computing Forensic Science Working Group Information Technology </a:t>
            </a:r>
            <a:r>
              <a:rPr lang="en-US" altLang="x-none" sz="1100" dirty="0">
                <a:solidFill>
                  <a:srgbClr val="000000"/>
                </a:solidFill>
                <a:hlinkClick r:id="rId26"/>
              </a:rPr>
              <a:t>Laboratory, NIST Cloud Computing Forensic Science Challenges, June </a:t>
            </a:r>
            <a:r>
              <a:rPr lang="en-US" altLang="x-none" sz="1100" dirty="0" smtClean="0">
                <a:solidFill>
                  <a:srgbClr val="000000"/>
                </a:solidFill>
                <a:hlinkClick r:id="rId26"/>
              </a:rPr>
              <a:t>2014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7"/>
              </a:rPr>
              <a:t>Peter Mell Timothy </a:t>
            </a:r>
            <a:r>
              <a:rPr lang="en-US" altLang="x-none" sz="1100" dirty="0" err="1">
                <a:solidFill>
                  <a:srgbClr val="000000"/>
                </a:solidFill>
                <a:hlinkClick r:id="rId27"/>
              </a:rPr>
              <a:t>Grance</a:t>
            </a:r>
            <a:r>
              <a:rPr lang="en-US" altLang="x-none" sz="1100" dirty="0">
                <a:solidFill>
                  <a:srgbClr val="000000"/>
                </a:solidFill>
                <a:hlinkClick r:id="rId27"/>
              </a:rPr>
              <a:t>, NIST Special Publication 800-145, The NIST Definition of Cloud Computing, September </a:t>
            </a:r>
            <a:r>
              <a:rPr lang="en-US" altLang="x-none" sz="1100" dirty="0" smtClean="0">
                <a:solidFill>
                  <a:srgbClr val="000000"/>
                </a:solidFill>
                <a:hlinkClick r:id="rId27"/>
              </a:rPr>
              <a:t>2011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8"/>
              </a:rPr>
              <a:t>Report From the First Digital Forensic Research Workshop (DFRWS), A Road Map for Digital Forensic Research, August </a:t>
            </a:r>
            <a:r>
              <a:rPr lang="en-US" altLang="x-none" sz="1100" dirty="0" smtClean="0">
                <a:solidFill>
                  <a:srgbClr val="000000"/>
                </a:solidFill>
                <a:hlinkClick r:id="rId28"/>
              </a:rPr>
              <a:t>2001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Forensics-as-a-Service (</a:t>
            </a:r>
            <a:r>
              <a:rPr lang="en-US" altLang="x-none" sz="1100" dirty="0" err="1">
                <a:solidFill>
                  <a:srgbClr val="000000"/>
                </a:solidFill>
                <a:hlinkClick r:id="rId29"/>
              </a:rPr>
              <a:t>FaaS</a:t>
            </a: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): Computer Forensic Workflow Management and Processing Using Cloud. </a:t>
            </a:r>
            <a:r>
              <a:rPr lang="en-US" altLang="x-none" sz="1100" dirty="0" err="1">
                <a:solidFill>
                  <a:srgbClr val="000000"/>
                </a:solidFill>
                <a:hlinkClick r:id="rId29"/>
              </a:rPr>
              <a:t>Yuanfeng</a:t>
            </a: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 Wen, </a:t>
            </a:r>
            <a:r>
              <a:rPr lang="en-US" altLang="x-none" sz="1100" dirty="0" err="1">
                <a:solidFill>
                  <a:srgbClr val="000000"/>
                </a:solidFill>
                <a:hlinkClick r:id="rId29"/>
              </a:rPr>
              <a:t>Xiaoxi</a:t>
            </a: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 Man, </a:t>
            </a:r>
            <a:r>
              <a:rPr lang="en-US" altLang="x-none" sz="1100" dirty="0" err="1">
                <a:solidFill>
                  <a:srgbClr val="000000"/>
                </a:solidFill>
                <a:hlinkClick r:id="rId29"/>
              </a:rPr>
              <a:t>Khoa</a:t>
            </a: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 Le and </a:t>
            </a:r>
            <a:r>
              <a:rPr lang="en-US" altLang="x-none" sz="1100" dirty="0" err="1">
                <a:solidFill>
                  <a:srgbClr val="000000"/>
                </a:solidFill>
                <a:hlinkClick r:id="rId29"/>
              </a:rPr>
              <a:t>Weidong</a:t>
            </a: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 </a:t>
            </a:r>
            <a:r>
              <a:rPr lang="en-US" altLang="x-none" sz="1100" dirty="0" smtClean="0">
                <a:solidFill>
                  <a:srgbClr val="000000"/>
                </a:solidFill>
                <a:hlinkClick r:id="rId29"/>
              </a:rPr>
              <a:t>Shi</a:t>
            </a:r>
            <a:endParaRPr lang="en-US" altLang="x-none" sz="11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30"/>
              </a:rPr>
              <a:t>http://static1.squarespace.com/static/5417f7f9e4b0b77770545590/t/56f3c598906340a7f6e78dbd/1458816415654/AWS_Cloud_and_Security.pdf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  <a:endParaRPr lang="en-US" altLang="x-none" sz="11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31"/>
              </a:rPr>
              <a:t>https://</a:t>
            </a:r>
            <a:r>
              <a:rPr lang="en-US" altLang="x-none" sz="1100" dirty="0" smtClean="0">
                <a:solidFill>
                  <a:srgbClr val="000000"/>
                </a:solidFill>
                <a:hlinkClick r:id="rId31"/>
              </a:rPr>
              <a:t>www.blackhat.com/docs/us-16/materials/us-16-Amiga-Account-Jumping-Post-Infection-Persistency-And-Lateral-Movement-In-AWS-wp.pdf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32"/>
              </a:rPr>
              <a:t>https://alestic.com/2015/10/aws-iam-readonly-too-permissive</a:t>
            </a:r>
            <a:r>
              <a:rPr lang="en-US" altLang="x-none" sz="1100" dirty="0" smtClean="0">
                <a:solidFill>
                  <a:srgbClr val="000000"/>
                </a:solidFill>
                <a:hlinkClick r:id="rId32"/>
              </a:rPr>
              <a:t>/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33"/>
              </a:rPr>
              <a:t>Backdooring an AWS account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34"/>
              </a:rPr>
              <a:t>Exploring an AWS account post-compromise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35"/>
              </a:rPr>
              <a:t>Disrupting AWS </a:t>
            </a:r>
            <a:r>
              <a:rPr lang="en-US" sz="1100" dirty="0" smtClean="0">
                <a:hlinkClick r:id="rId35"/>
              </a:rPr>
              <a:t>logging</a:t>
            </a:r>
            <a:endParaRPr lang="en-US" sz="1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32"/>
              </a:rPr>
              <a:t>AWS IAM "ReadOnlyAccess" Managed Policy is Too Permissive (For Us</a:t>
            </a:r>
            <a:r>
              <a:rPr lang="en-US" sz="1100" dirty="0" smtClean="0">
                <a:hlinkClick r:id="rId32"/>
              </a:rPr>
              <a:t>)</a:t>
            </a:r>
            <a:endParaRPr lang="en-US" sz="1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36"/>
              </a:rPr>
              <a:t>Access Keys will kill you before you kill the password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37"/>
              </a:rPr>
              <a:t>Account Jumping Post Infection Persistency and Lateral Movement in AWS</a:t>
            </a:r>
            <a:endParaRPr lang="en-US" sz="1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38"/>
              </a:rPr>
              <a:t>Disrupt CloudTrail and pwning automation tools</a:t>
            </a:r>
            <a:endParaRPr lang="en-US" sz="1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39"/>
              </a:rPr>
              <a:t>RSA 2017 talk: Cloud Security Automate or Die, same tittle as mine but a bit different approach</a:t>
            </a:r>
            <a:endParaRPr lang="en-US" sz="1100" dirty="0" smtClean="0">
              <a:hlinkClick r:id="rId36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40"/>
              </a:rPr>
              <a:t>RSA 2017 talk: Securing Serverless applications in the Cloud</a:t>
            </a:r>
            <a:endParaRPr lang="en-US" sz="1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41"/>
              </a:rPr>
              <a:t>RSA 2017 talk: </a:t>
            </a:r>
            <a:r>
              <a:rPr lang="en-US" sz="1100" dirty="0">
                <a:hlinkClick r:id="rId41"/>
              </a:rPr>
              <a:t>DevSecOps on the Offense: Automating Amazon Web Services Account </a:t>
            </a:r>
            <a:r>
              <a:rPr lang="en-US" sz="1100" dirty="0" smtClean="0">
                <a:hlinkClick r:id="rId41"/>
              </a:rPr>
              <a:t>Takeover</a:t>
            </a:r>
            <a:endParaRPr lang="en-US" sz="1100" dirty="0" smtClean="0">
              <a:hlinkClick r:id="rId36"/>
            </a:endParaRPr>
          </a:p>
        </p:txBody>
      </p:sp>
    </p:spTree>
    <p:extLst>
      <p:ext uri="{BB962C8B-B14F-4D97-AF65-F5344CB8AC3E}">
        <p14:creationId xmlns:p14="http://schemas.microsoft.com/office/powerpoint/2010/main" val="880217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97139"/>
            <a:ext cx="10515600" cy="1135062"/>
          </a:xfrm>
        </p:spPr>
        <p:txBody>
          <a:bodyPr anchor="t"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0" y="3898900"/>
            <a:ext cx="12192000" cy="295910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Verdana" charset="0"/>
              </a:rPr>
              <a:t>Special Thanks to</a:t>
            </a:r>
            <a:r>
              <a:rPr lang="en-US" dirty="0" smtClean="0">
                <a:solidFill>
                  <a:schemeClr val="tx1"/>
                </a:solidFill>
                <a:latin typeface="Verdana" charset="0"/>
              </a:rPr>
              <a:t>: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Alfresco DevOps </a:t>
            </a:r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Team</a:t>
            </a:r>
            <a:r>
              <a:rPr lang="en-US" dirty="0">
                <a:solidFill>
                  <a:schemeClr val="tx1"/>
                </a:solidFill>
                <a:latin typeface="Verdana" charset="0"/>
              </a:rPr>
              <a:t> </a:t>
            </a:r>
            <a:endParaRPr lang="en-US" dirty="0" smtClean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Andrew K. 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@</a:t>
            </a:r>
            <a:r>
              <a:rPr lang="en-US" b="1" dirty="0" err="1" smtClean="0">
                <a:solidFill>
                  <a:schemeClr val="tx1"/>
                </a:solidFill>
                <a:latin typeface="Verdana" charset="0"/>
              </a:rPr>
              <a:t>andrewkrug</a:t>
            </a:r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 &amp; Joel F., </a:t>
            </a:r>
            <a:r>
              <a:rPr lang="en-US" b="1" dirty="0" err="1" smtClean="0">
                <a:solidFill>
                  <a:schemeClr val="tx1"/>
                </a:solidFill>
                <a:latin typeface="Verdana" charset="0"/>
              </a:rPr>
              <a:t>ThreatResponse.cloud</a:t>
            </a:r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 Team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Daniel </a:t>
            </a:r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Grzelak @</a:t>
            </a:r>
            <a:r>
              <a:rPr lang="en-US" b="1" dirty="0" err="1" smtClean="0">
                <a:solidFill>
                  <a:schemeClr val="tx1"/>
                </a:solidFill>
                <a:latin typeface="Verdana" charset="0"/>
              </a:rPr>
              <a:t>dagrz</a:t>
            </a:r>
            <a:endParaRPr lang="en-US" b="1" dirty="0" smtClean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Lorenzo Martinez @</a:t>
            </a:r>
            <a:r>
              <a:rPr lang="en-US" b="1" dirty="0" err="1" smtClean="0">
                <a:solidFill>
                  <a:schemeClr val="tx1"/>
                </a:solidFill>
                <a:latin typeface="Verdana" charset="0"/>
              </a:rPr>
              <a:t>lawwait</a:t>
            </a:r>
            <a:endParaRPr lang="en-US" b="1" dirty="0" smtClean="0">
              <a:solidFill>
                <a:schemeClr val="tx1"/>
              </a:solidFill>
              <a:latin typeface="Verdana" charset="0"/>
            </a:endParaRPr>
          </a:p>
          <a:p>
            <a:pPr algn="r"/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pic>
        <p:nvPicPr>
          <p:cNvPr id="276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212533" cy="690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77" y="1"/>
            <a:ext cx="5118623" cy="6913781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0" y="51299"/>
            <a:ext cx="10563489" cy="677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548"/>
            <a:ext cx="11016533" cy="50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2" y="600430"/>
            <a:ext cx="10691148" cy="482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0854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Ubiquity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3" y="1692679"/>
            <a:ext cx="8148052" cy="461723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157446" y="1550839"/>
            <a:ext cx="30022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Regions</a:t>
            </a:r>
          </a:p>
          <a:p>
            <a:r>
              <a:rPr lang="en-US" dirty="0" smtClean="0"/>
              <a:t>Availability Zones</a:t>
            </a:r>
          </a:p>
          <a:p>
            <a:r>
              <a:rPr lang="en-US" dirty="0"/>
              <a:t>AWS:</a:t>
            </a:r>
          </a:p>
          <a:p>
            <a:pPr lvl="1"/>
            <a:r>
              <a:rPr lang="en-US" dirty="0"/>
              <a:t>16 regions (+2)</a:t>
            </a:r>
          </a:p>
          <a:p>
            <a:pPr lvl="1"/>
            <a:r>
              <a:rPr lang="en-US" dirty="0" smtClean="0"/>
              <a:t>42 </a:t>
            </a:r>
            <a:r>
              <a:rPr lang="en-US" dirty="0"/>
              <a:t>AZ </a:t>
            </a:r>
            <a:r>
              <a:rPr lang="en-US" dirty="0" smtClean="0"/>
              <a:t>(+4)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9" y="1550839"/>
            <a:ext cx="8875058" cy="461383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189719" y="3837975"/>
            <a:ext cx="3002281" cy="101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Azure: </a:t>
            </a:r>
          </a:p>
          <a:p>
            <a:pPr lvl="1"/>
            <a:r>
              <a:rPr lang="en-US" dirty="0" smtClean="0"/>
              <a:t>32 regions</a:t>
            </a:r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89719" y="4885315"/>
            <a:ext cx="3002281" cy="10137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GCP: </a:t>
            </a:r>
          </a:p>
          <a:p>
            <a:pPr lvl="1"/>
            <a:r>
              <a:rPr lang="en-US" dirty="0"/>
              <a:t>6</a:t>
            </a:r>
            <a:r>
              <a:rPr lang="en-US" dirty="0" smtClean="0"/>
              <a:t> regions (+8)</a:t>
            </a:r>
          </a:p>
          <a:p>
            <a:pPr lvl="1"/>
            <a:r>
              <a:rPr lang="en-US" dirty="0" smtClean="0"/>
              <a:t>18 zones (+16)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9" y="1663875"/>
            <a:ext cx="9110729" cy="434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10442" y="6488668"/>
            <a:ext cx="284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*CDN locations not included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9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451411" y="921590"/>
            <a:ext cx="9268350" cy="4557676"/>
          </a:xfrm>
          <a:prstGeom prst="roundRect">
            <a:avLst>
              <a:gd name="adj" fmla="val 9818"/>
            </a:avLst>
          </a:prstGeom>
          <a:solidFill>
            <a:srgbClr val="FFFFE5">
              <a:alpha val="80000"/>
            </a:srgbClr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381153" y="529819"/>
            <a:ext cx="3740929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20428" y="529818"/>
            <a:ext cx="3841291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49660" y="307348"/>
            <a:ext cx="9840686" cy="621845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451412" y="86708"/>
            <a:ext cx="155575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100" dirty="0" smtClean="0">
                <a:latin typeface="+mj-lt"/>
                <a:ea typeface="Verdana" pitchFamily="34" charset="0"/>
                <a:cs typeface="Helvetica Neue"/>
              </a:rPr>
              <a:t>AWS Region</a:t>
            </a:r>
            <a:endParaRPr lang="en-US" sz="1100" dirty="0">
              <a:latin typeface="+mj-lt"/>
              <a:ea typeface="Verdana" pitchFamily="34" charset="0"/>
              <a:cs typeface="Helvetica Neu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" y="135864"/>
            <a:ext cx="603504" cy="39395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772059" y="1164098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336203" y="3073367"/>
            <a:ext cx="3354639" cy="2351198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65513" y="1149956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06661" y="3073366"/>
            <a:ext cx="3340057" cy="2351199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21" y="0"/>
            <a:ext cx="538196" cy="5642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64" y="3250001"/>
            <a:ext cx="544781" cy="6537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81" y="3250001"/>
            <a:ext cx="544781" cy="65373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619174" y="3196947"/>
            <a:ext cx="5067268" cy="82650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59" y="4473795"/>
            <a:ext cx="457319" cy="6028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93" y="4431853"/>
            <a:ext cx="457319" cy="6028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48897" y="5076625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</a:t>
            </a:r>
            <a:r>
              <a:rPr lang="en-US" sz="1100" b="1" dirty="0" smtClean="0"/>
              <a:t>MySQL Master</a:t>
            </a:r>
            <a:endParaRPr lang="en-US" sz="11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805676" y="511155"/>
            <a:ext cx="731520" cy="33363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/>
              <a:t>Internet gateway</a:t>
            </a:r>
            <a:endParaRPr lang="en-US" sz="11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769601" y="5561347"/>
            <a:ext cx="1150447" cy="16657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>
                <a:solidFill>
                  <a:srgbClr val="FAA634"/>
                </a:solidFill>
              </a:rPr>
              <a:t>Availability Zone 1</a:t>
            </a:r>
            <a:endParaRPr lang="en-US" sz="1100" b="1" dirty="0">
              <a:solidFill>
                <a:srgbClr val="FAA63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78653" y="5542232"/>
            <a:ext cx="1288218" cy="1955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>
                <a:solidFill>
                  <a:srgbClr val="FAA634"/>
                </a:solidFill>
              </a:rPr>
              <a:t>Availability Zone 2</a:t>
            </a:r>
            <a:endParaRPr lang="en-US" sz="1100" b="1" dirty="0">
              <a:solidFill>
                <a:srgbClr val="FAA63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19174" y="2690805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 smtClean="0"/>
              <a:t>Public subnet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7664626" y="2676473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 smtClean="0"/>
              <a:t>Public subnet</a:t>
            </a:r>
            <a:endParaRPr lang="en-US" sz="1100" dirty="0"/>
          </a:p>
        </p:txBody>
      </p:sp>
      <p:grpSp>
        <p:nvGrpSpPr>
          <p:cNvPr id="8" name="Group 7"/>
          <p:cNvGrpSpPr/>
          <p:nvPr/>
        </p:nvGrpSpPr>
        <p:grpSpPr>
          <a:xfrm>
            <a:off x="2839168" y="1687353"/>
            <a:ext cx="2314637" cy="784970"/>
            <a:chOff x="2843395" y="1914529"/>
            <a:chExt cx="2314637" cy="784970"/>
          </a:xfrm>
        </p:grpSpPr>
        <p:grpSp>
          <p:nvGrpSpPr>
            <p:cNvPr id="2" name="Group 1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 smtClean="0"/>
                  <a:t>NAT gateway</a:t>
                </a:r>
                <a:endParaRPr lang="en-US" sz="1100" b="1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EC2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 smtClean="0"/>
                  <a:t>Bastion</a:t>
                </a:r>
              </a:p>
              <a:p>
                <a:pPr algn="ctr"/>
                <a:r>
                  <a:rPr lang="hr-HR" sz="1100" dirty="0"/>
                  <a:t>10.0.128.5</a:t>
                </a:r>
                <a:endParaRPr lang="en-US" sz="1100" b="1" dirty="0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6974722" y="1632927"/>
            <a:ext cx="2314637" cy="784970"/>
            <a:chOff x="2843395" y="1914529"/>
            <a:chExt cx="2314637" cy="784970"/>
          </a:xfrm>
        </p:grpSpPr>
        <p:grpSp>
          <p:nvGrpSpPr>
            <p:cNvPr id="51" name="Group 50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 smtClean="0"/>
                  <a:t>NAT gateway</a:t>
                </a:r>
                <a:endParaRPr lang="en-US" sz="1100" b="1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EC2</a:t>
                </a:r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 smtClean="0"/>
                  <a:t>Bastion</a:t>
                </a:r>
              </a:p>
              <a:p>
                <a:pPr algn="ctr"/>
                <a:r>
                  <a:rPr lang="hr-HR" sz="1100" dirty="0"/>
                  <a:t>10.0.144.5</a:t>
                </a:r>
                <a:endParaRPr lang="en-US" sz="1100" b="1" dirty="0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05" y="941737"/>
            <a:ext cx="544781" cy="65373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83700" y="368417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/>
              <a:t>Alfresco One</a:t>
            </a:r>
          </a:p>
          <a:p>
            <a:pPr algn="ctr"/>
            <a:r>
              <a:rPr lang="en-US" sz="1100" b="1" dirty="0" smtClean="0"/>
              <a:t>Auto Scaling Group</a:t>
            </a:r>
            <a:endParaRPr lang="en-US" sz="11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781291" y="1572642"/>
            <a:ext cx="710041" cy="3770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/>
              <a:t>Elastic Load Balancing</a:t>
            </a:r>
            <a:endParaRPr lang="en-US" sz="11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8441838" y="5061243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</a:t>
            </a:r>
            <a:r>
              <a:rPr lang="en-US" sz="1100" b="1" dirty="0" smtClean="0"/>
              <a:t>MySQL    Slave</a:t>
            </a:r>
            <a:endParaRPr lang="en-US" sz="1100" b="1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88" y="696507"/>
            <a:ext cx="548640" cy="3581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8952" y="2900393"/>
            <a:ext cx="215900" cy="2413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1018" y="2911750"/>
            <a:ext cx="215900" cy="2413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0646" y="1024387"/>
            <a:ext cx="215900" cy="2413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0860" y="989022"/>
            <a:ext cx="215900" cy="24130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5690845" y="5938332"/>
            <a:ext cx="1498798" cy="587473"/>
            <a:chOff x="8094703" y="3207935"/>
            <a:chExt cx="1335153" cy="625641"/>
          </a:xfrm>
        </p:grpSpPr>
        <p:sp>
          <p:nvSpPr>
            <p:cNvPr id="64" name="TextBox 63"/>
            <p:cNvSpPr txBox="1"/>
            <p:nvPr/>
          </p:nvSpPr>
          <p:spPr>
            <a:xfrm>
              <a:off x="8559266" y="3266238"/>
              <a:ext cx="870590" cy="45278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S3 for</a:t>
              </a:r>
            </a:p>
            <a:p>
              <a:pPr algn="ctr"/>
              <a:r>
                <a:rPr lang="en-US" sz="1000" b="1" dirty="0" smtClean="0"/>
                <a:t>Shared Content Store</a:t>
              </a:r>
              <a:endParaRPr lang="en-US" b="1" dirty="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703" y="3207935"/>
              <a:ext cx="530057" cy="625641"/>
            </a:xfrm>
            <a:prstGeom prst="rect">
              <a:avLst/>
            </a:prstGeom>
          </p:spPr>
        </p:pic>
      </p:grpSp>
      <p:sp>
        <p:nvSpPr>
          <p:cNvPr id="66" name="TextBox 33"/>
          <p:cNvSpPr txBox="1">
            <a:spLocks noChangeArrowheads="1"/>
          </p:cNvSpPr>
          <p:nvPr/>
        </p:nvSpPr>
        <p:spPr bwMode="auto">
          <a:xfrm>
            <a:off x="9946719" y="709475"/>
            <a:ext cx="9689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mr-IN" sz="1200" b="1" smtClean="0">
                <a:latin typeface="Calibri" charset="0"/>
                <a:ea typeface="Calibri" charset="0"/>
                <a:cs typeface="Calibri" charset="0"/>
              </a:rPr>
              <a:t>10.0.0.0/16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59696" y="949267"/>
            <a:ext cx="1346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10.0.128.0/20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189641" y="941737"/>
            <a:ext cx="1158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10.0.144.0/20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653647" y="2851615"/>
            <a:ext cx="1020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10.0.0.0/19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998466" y="2862501"/>
            <a:ext cx="1269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10.0.32.0/19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50" y="4240771"/>
            <a:ext cx="544781" cy="65373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67" y="4240771"/>
            <a:ext cx="544781" cy="653738"/>
          </a:xfrm>
          <a:prstGeom prst="rect">
            <a:avLst/>
          </a:prstGeom>
        </p:spPr>
      </p:pic>
      <p:sp>
        <p:nvSpPr>
          <p:cNvPr id="79" name="Rounded Rectangle 78"/>
          <p:cNvSpPr/>
          <p:nvPr/>
        </p:nvSpPr>
        <p:spPr>
          <a:xfrm>
            <a:off x="3604628" y="4215882"/>
            <a:ext cx="5081813" cy="79834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88786" y="467494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/>
              <a:t>Alfresco Index</a:t>
            </a:r>
          </a:p>
          <a:p>
            <a:pPr algn="ctr"/>
            <a:r>
              <a:rPr lang="en-US" sz="1100" b="1" dirty="0" smtClean="0"/>
              <a:t>Auto Scaling Group</a:t>
            </a:r>
            <a:endParaRPr lang="en-US" sz="1100" b="1" dirty="0"/>
          </a:p>
        </p:txBody>
      </p:sp>
      <p:sp>
        <p:nvSpPr>
          <p:cNvPr id="81" name="TextBox 37"/>
          <p:cNvSpPr txBox="1">
            <a:spLocks noChangeArrowheads="1"/>
          </p:cNvSpPr>
          <p:nvPr/>
        </p:nvSpPr>
        <p:spPr bwMode="auto">
          <a:xfrm>
            <a:off x="6541016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 smtClean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 smtClean="0">
                <a:latin typeface="Helvetica Neue"/>
                <a:ea typeface="Verdana" pitchFamily="34" charset="0"/>
                <a:cs typeface="Helvetica Neue"/>
              </a:rPr>
              <a:t>Private Subnet</a:t>
            </a:r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</p:txBody>
      </p:sp>
      <p:sp>
        <p:nvSpPr>
          <p:cNvPr id="82" name="TextBox 37"/>
          <p:cNvSpPr txBox="1">
            <a:spLocks noChangeArrowheads="1"/>
          </p:cNvSpPr>
          <p:nvPr/>
        </p:nvSpPr>
        <p:spPr bwMode="auto">
          <a:xfrm>
            <a:off x="4290629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 smtClean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 smtClean="0">
                <a:latin typeface="Helvetica Neue"/>
                <a:ea typeface="Verdana" pitchFamily="34" charset="0"/>
                <a:cs typeface="Helvetica Neue"/>
              </a:rPr>
              <a:t>Private Subnet</a:t>
            </a:r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67" y="4251989"/>
            <a:ext cx="544781" cy="65373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81" y="3250001"/>
            <a:ext cx="544781" cy="65373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9" y="4251989"/>
            <a:ext cx="544781" cy="65373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8" y="3274389"/>
            <a:ext cx="544781" cy="65373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695322" y="3823051"/>
            <a:ext cx="8931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Alfresco Server</a:t>
            </a:r>
            <a:endParaRPr lang="en-US" sz="900" dirty="0"/>
          </a:p>
        </p:txBody>
      </p:sp>
      <p:sp>
        <p:nvSpPr>
          <p:cNvPr id="88" name="Rectangle 87"/>
          <p:cNvSpPr/>
          <p:nvPr/>
        </p:nvSpPr>
        <p:spPr>
          <a:xfrm>
            <a:off x="6743536" y="3814599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Alfresco Server</a:t>
            </a:r>
            <a:endParaRPr lang="en-US" sz="900" dirty="0"/>
          </a:p>
        </p:txBody>
      </p:sp>
      <p:sp>
        <p:nvSpPr>
          <p:cNvPr id="89" name="Rectangle 88"/>
          <p:cNvSpPr/>
          <p:nvPr/>
        </p:nvSpPr>
        <p:spPr>
          <a:xfrm>
            <a:off x="7682366" y="3814116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Alfresco Server</a:t>
            </a:r>
            <a:endParaRPr lang="en-US" sz="900" dirty="0"/>
          </a:p>
        </p:txBody>
      </p:sp>
      <p:sp>
        <p:nvSpPr>
          <p:cNvPr id="90" name="Rectangle 89"/>
          <p:cNvSpPr/>
          <p:nvPr/>
        </p:nvSpPr>
        <p:spPr>
          <a:xfrm>
            <a:off x="3734419" y="3836521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Alfresco Server</a:t>
            </a:r>
            <a:endParaRPr lang="en-US" sz="900" dirty="0"/>
          </a:p>
        </p:txBody>
      </p:sp>
      <p:sp>
        <p:nvSpPr>
          <p:cNvPr id="91" name="Rectangle 90"/>
          <p:cNvSpPr/>
          <p:nvPr/>
        </p:nvSpPr>
        <p:spPr>
          <a:xfrm>
            <a:off x="372084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mtClean="0"/>
              <a:t>Index Server</a:t>
            </a:r>
            <a:endParaRPr lang="en-US" sz="900" dirty="0"/>
          </a:p>
        </p:txBody>
      </p:sp>
      <p:sp>
        <p:nvSpPr>
          <p:cNvPr id="92" name="Rectangle 91"/>
          <p:cNvSpPr/>
          <p:nvPr/>
        </p:nvSpPr>
        <p:spPr>
          <a:xfrm>
            <a:off x="476515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mtClean="0"/>
              <a:t>Index Server</a:t>
            </a:r>
            <a:endParaRPr lang="en-US" sz="900" dirty="0"/>
          </a:p>
        </p:txBody>
      </p:sp>
      <p:sp>
        <p:nvSpPr>
          <p:cNvPr id="93" name="Rectangle 92"/>
          <p:cNvSpPr/>
          <p:nvPr/>
        </p:nvSpPr>
        <p:spPr>
          <a:xfrm>
            <a:off x="6820819" y="4810745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mtClean="0"/>
              <a:t>Index Server</a:t>
            </a:r>
            <a:endParaRPr lang="en-US" sz="900" dirty="0"/>
          </a:p>
        </p:txBody>
      </p:sp>
      <p:sp>
        <p:nvSpPr>
          <p:cNvPr id="94" name="Rectangle 93"/>
          <p:cNvSpPr/>
          <p:nvPr/>
        </p:nvSpPr>
        <p:spPr>
          <a:xfrm>
            <a:off x="7733406" y="4812700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mtClean="0"/>
              <a:t>Index Server</a:t>
            </a:r>
            <a:endParaRPr lang="en-US" sz="900" dirty="0"/>
          </a:p>
        </p:txBody>
      </p:sp>
      <p:cxnSp>
        <p:nvCxnSpPr>
          <p:cNvPr id="95" name="Straight Arrow Connector 94"/>
          <p:cNvCxnSpPr>
            <a:stCxn id="33" idx="3"/>
            <a:endCxn id="61" idx="1"/>
          </p:cNvCxnSpPr>
          <p:nvPr/>
        </p:nvCxnSpPr>
        <p:spPr>
          <a:xfrm flipV="1">
            <a:off x="3847770" y="5157860"/>
            <a:ext cx="4594068" cy="0"/>
          </a:xfrm>
          <a:prstGeom prst="straightConnector1">
            <a:avLst/>
          </a:prstGeom>
          <a:ln>
            <a:solidFill>
              <a:schemeClr val="accent1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3718071" y="3273069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569289" y="3224999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99" name="Straight Arrow Connector 98"/>
          <p:cNvCxnSpPr>
            <a:stCxn id="36" idx="0"/>
            <a:endCxn id="23" idx="0"/>
          </p:cNvCxnSpPr>
          <p:nvPr/>
        </p:nvCxnSpPr>
        <p:spPr>
          <a:xfrm flipH="1">
            <a:off x="5135455" y="1572642"/>
            <a:ext cx="1000857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6" idx="0"/>
            <a:endCxn id="24" idx="0"/>
          </p:cNvCxnSpPr>
          <p:nvPr/>
        </p:nvCxnSpPr>
        <p:spPr>
          <a:xfrm>
            <a:off x="6136312" y="1572642"/>
            <a:ext cx="1044160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78801" y="4237653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3663198" y="4242612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9558440" y="6512623"/>
            <a:ext cx="271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Immutable infrastructure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-13297" y="-1270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269" y="157509"/>
              <a:ext cx="8948928" cy="657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58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  <a:normAutofit/>
          </a:bodyPr>
          <a:lstStyle/>
          <a:p>
            <a:pPr>
              <a:buSzPct val="100000"/>
            </a:pPr>
            <a:r>
              <a:rPr lang="en-US" altLang="x-none" dirty="0"/>
              <a:t>Shared </a:t>
            </a:r>
            <a:r>
              <a:rPr lang="en-US" altLang="x-none" dirty="0" smtClean="0"/>
              <a:t>Security Model / Responsibility Zones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351213" cy="823912"/>
          </a:xfrm>
        </p:spPr>
        <p:txBody>
          <a:bodyPr/>
          <a:lstStyle/>
          <a:p>
            <a:r>
              <a:rPr lang="en-US" sz="3200" dirty="0" smtClean="0"/>
              <a:t>IaaS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51212" cy="3684588"/>
          </a:xfrm>
        </p:spPr>
        <p:txBody>
          <a:bodyPr/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Application</a:t>
            </a:r>
          </a:p>
          <a:p>
            <a:r>
              <a:rPr lang="en-US" dirty="0" smtClean="0"/>
              <a:t>Operating System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Virtualization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Infrastructure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Physical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4191001" y="1681163"/>
            <a:ext cx="3351213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PaaS</a:t>
            </a:r>
            <a:endParaRPr lang="en-US" dirty="0"/>
          </a:p>
        </p:txBody>
      </p:sp>
      <p:sp>
        <p:nvSpPr>
          <p:cNvPr id="33" name="Content Placeholder 4"/>
          <p:cNvSpPr txBox="1">
            <a:spLocks/>
          </p:cNvSpPr>
          <p:nvPr/>
        </p:nvSpPr>
        <p:spPr>
          <a:xfrm>
            <a:off x="4191002" y="2505075"/>
            <a:ext cx="3351212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</a:p>
          <a:p>
            <a:r>
              <a:rPr lang="en-US" dirty="0" smtClean="0"/>
              <a:t>Application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Operating System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Virtualization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Infrastructure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Physical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ph type="body" idx="1"/>
          </p:nvPr>
        </p:nvSpPr>
        <p:spPr>
          <a:xfrm>
            <a:off x="7773194" y="1681163"/>
            <a:ext cx="3351213" cy="823912"/>
          </a:xfrm>
        </p:spPr>
        <p:txBody>
          <a:bodyPr/>
          <a:lstStyle/>
          <a:p>
            <a:r>
              <a:rPr lang="en-US" sz="3200" dirty="0" smtClean="0"/>
              <a:t>SaaS</a:t>
            </a:r>
            <a:endParaRPr lang="en-US" dirty="0"/>
          </a:p>
        </p:txBody>
      </p:sp>
      <p:sp>
        <p:nvSpPr>
          <p:cNvPr id="35" name="Content Placeholder 4"/>
          <p:cNvSpPr>
            <a:spLocks noGrp="1"/>
          </p:cNvSpPr>
          <p:nvPr>
            <p:ph sz="half" idx="2"/>
          </p:nvPr>
        </p:nvSpPr>
        <p:spPr>
          <a:xfrm>
            <a:off x="7773195" y="2505075"/>
            <a:ext cx="3351212" cy="3684588"/>
          </a:xfrm>
        </p:spPr>
        <p:txBody>
          <a:bodyPr/>
          <a:lstStyle/>
          <a:p>
            <a:r>
              <a:rPr lang="en-US" dirty="0" smtClean="0"/>
              <a:t>Data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Application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Operating System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Virtualization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Infrastructure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Physical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33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14939</TotalTime>
  <Words>3442</Words>
  <Application>Microsoft Macintosh PowerPoint</Application>
  <PresentationFormat>Widescreen</PresentationFormat>
  <Paragraphs>797</Paragraphs>
  <Slides>52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Calibri</vt:lpstr>
      <vt:lpstr>Calibri Light</vt:lpstr>
      <vt:lpstr>Courier New</vt:lpstr>
      <vt:lpstr>Helvetica Neue</vt:lpstr>
      <vt:lpstr>Mangal</vt:lpstr>
      <vt:lpstr>Marker Felt</vt:lpstr>
      <vt:lpstr>Times New Roman</vt:lpstr>
      <vt:lpstr>Verdana</vt:lpstr>
      <vt:lpstr>Wingdings</vt:lpstr>
      <vt:lpstr>Arial</vt:lpstr>
      <vt:lpstr>Office Theme</vt:lpstr>
      <vt:lpstr>Automate or Die! How to Survive to an Attack in the Cloud</vt:lpstr>
      <vt:lpstr>PowerPoint Presentation</vt:lpstr>
      <vt:lpstr>Once upon a time…</vt:lpstr>
      <vt:lpstr>Foundation</vt:lpstr>
      <vt:lpstr>First Things First</vt:lpstr>
      <vt:lpstr>PowerPoint Presentation</vt:lpstr>
      <vt:lpstr>Ubiquity</vt:lpstr>
      <vt:lpstr>PowerPoint Presentation</vt:lpstr>
      <vt:lpstr>Shared Security Model / Responsibility Zones</vt:lpstr>
      <vt:lpstr>Shared Security Model / Responsibility Zones</vt:lpstr>
      <vt:lpstr>Shared Security Model / Responsibility Zones</vt:lpstr>
      <vt:lpstr>Challenges in Case of an Incident</vt:lpstr>
      <vt:lpstr>Disadvantages and Challenges</vt:lpstr>
      <vt:lpstr>Service Level Objectives to Guarantee with Provider </vt:lpstr>
      <vt:lpstr>Traditional vs Cloud Forensics</vt:lpstr>
      <vt:lpstr>Confidence Model</vt:lpstr>
      <vt:lpstr>Storage Options</vt:lpstr>
      <vt:lpstr>AWS Specifics</vt:lpstr>
      <vt:lpstr>Account and Keys in AWS</vt:lpstr>
      <vt:lpstr>AWS Metadata Server</vt:lpstr>
      <vt:lpstr>Attacks</vt:lpstr>
      <vt:lpstr>Common incidents</vt:lpstr>
      <vt:lpstr>Common incidents</vt:lpstr>
      <vt:lpstr>Persistence</vt:lpstr>
      <vt:lpstr>Persistence</vt:lpstr>
      <vt:lpstr>Serverless!!!</vt:lpstr>
      <vt:lpstr>MadKing Attack</vt:lpstr>
      <vt:lpstr>PowerPoint Presentation</vt:lpstr>
      <vt:lpstr>AWS Lambda Infection Toolkit</vt:lpstr>
      <vt:lpstr>Other Attacks Tools</vt:lpstr>
      <vt:lpstr>Incident Response</vt:lpstr>
      <vt:lpstr>Now what?</vt:lpstr>
      <vt:lpstr>Sample Task List / Workflow</vt:lpstr>
      <vt:lpstr>Sample Task List / Workflow</vt:lpstr>
      <vt:lpstr>Outside Info Acquisition</vt:lpstr>
      <vt:lpstr>IRDF Automation Tools</vt:lpstr>
      <vt:lpstr>Tools</vt:lpstr>
      <vt:lpstr>Pre-Automation POC – AWS CLI (Scripts)</vt:lpstr>
      <vt:lpstr>Threat Response Tool</vt:lpstr>
      <vt:lpstr>&lt;DEMO&gt;</vt:lpstr>
      <vt:lpstr>Assessment and Hardening </vt:lpstr>
      <vt:lpstr>Persistence Prevention (AWS)</vt:lpstr>
      <vt:lpstr>Instance / Network / Provider</vt:lpstr>
      <vt:lpstr>API calls</vt:lpstr>
      <vt:lpstr>Auditing, Assessment and Hardening Tools</vt:lpstr>
      <vt:lpstr>&lt;DEMO&gt;</vt:lpstr>
      <vt:lpstr>Takeaways</vt:lpstr>
      <vt:lpstr>TL;DR</vt:lpstr>
      <vt:lpstr>PowerPoint Presentation</vt:lpstr>
      <vt:lpstr>Questions?  toni@blyx.com - @ToniBlyx</vt:lpstr>
      <vt:lpstr>References</vt:lpstr>
      <vt:lpstr>Thanks!</vt:lpstr>
    </vt:vector>
  </TitlesOfParts>
  <Manager/>
  <Company/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or Die! RootedCON2017</dc:title>
  <dc:subject/>
  <dc:creator>Toni de la Fuente</dc:creator>
  <cp:keywords/>
  <dc:description/>
  <cp:lastModifiedBy>Toni de la Fuente</cp:lastModifiedBy>
  <cp:revision>214</cp:revision>
  <cp:lastPrinted>2017-03-01T17:30:45Z</cp:lastPrinted>
  <dcterms:created xsi:type="dcterms:W3CDTF">2016-09-13T03:23:16Z</dcterms:created>
  <dcterms:modified xsi:type="dcterms:W3CDTF">2017-03-01T17:40:10Z</dcterms:modified>
  <cp:category/>
</cp:coreProperties>
</file>